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6"/>
  </p:notesMasterIdLst>
  <p:sldIdLst>
    <p:sldId id="271" r:id="rId2"/>
    <p:sldId id="272" r:id="rId3"/>
    <p:sldId id="273" r:id="rId4"/>
    <p:sldId id="275" r:id="rId5"/>
    <p:sldId id="278" r:id="rId6"/>
    <p:sldId id="277" r:id="rId7"/>
    <p:sldId id="279" r:id="rId8"/>
    <p:sldId id="280" r:id="rId9"/>
    <p:sldId id="282" r:id="rId10"/>
    <p:sldId id="281" r:id="rId11"/>
    <p:sldId id="285" r:id="rId12"/>
    <p:sldId id="284" r:id="rId13"/>
    <p:sldId id="262" r:id="rId14"/>
    <p:sldId id="28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5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671C4-AB08-47AC-9008-3B5FE98DD297}" type="datetimeFigureOut">
              <a:rPr lang="nl-NL" smtClean="0"/>
              <a:t>11-4-2016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C463D-039B-4A9E-9A88-2F746307708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632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C463D-039B-4A9E-9A88-2F7463077088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149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EC8EB-73D9-4210-ABCD-309BCE41D532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6D370-0E7F-480A-B884-721A39459A2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3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6EDE6-3EA6-4B08-BA36-E3B0F0EA762E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2D456-9615-43C9-86D5-2A325FD4DE7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B7167-75BB-4282-90C8-591B4569AC0F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61DEF-6DAA-4E9F-A150-395C7DE8B3B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1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CC600-7E22-4CE2-997C-634D27DD707B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FE5D4-8B7D-43F1-8D5B-A1E8A7C9636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8851F-2150-4BA1-AB3E-52C9FD1B054D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E8309-C4EE-4B40-9680-662BE554A9A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5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C604E-7190-444F-8EFA-47C77BA33CF0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2FE7E-1587-47E4-BE86-70E5261EB83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1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1645-8AFE-4B8E-89F2-BB5CCF4C5465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DB42C-D8C2-4F26-A6CF-4BCD6B4329E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4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90076-3B19-4D70-919B-611D4DB6D357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CC525-D60A-4D71-911A-479DA907F0A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1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48D4B-FB8C-4A49-A98A-F5D73C42A359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D336E-BDF4-4F78-9F0E-41A2602325D6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75254F7-5D80-4688-95DE-4446E78699EB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3EE036-DECC-411B-8657-3C6ACB510E3E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5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32CDD-AAF3-4BB0-A21A-B58512EE651D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F808B-1332-4CE6-A306-DEEFBF94B9B4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D70453-2ABD-4190-9057-6DA887A5C7E7}" type="datetimeFigureOut">
              <a:rPr lang="en-US" smtClean="0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BE7D1E-6059-4568-A758-BB6F5F40D4F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20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doet de diaconie?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r>
              <a:rPr lang="nl-NL" dirty="0"/>
              <a:t>VOORBEELDPRESENTATIE </a:t>
            </a:r>
            <a:r>
              <a:rPr lang="nl-NL" dirty="0">
                <a:solidFill>
                  <a:srgbClr val="FF0000"/>
                </a:solidFill>
              </a:rPr>
              <a:t>(FICTIEF)</a:t>
            </a:r>
          </a:p>
          <a:p>
            <a:pPr algn="ctr"/>
            <a:endParaRPr lang="nl-NL" dirty="0" smtClean="0"/>
          </a:p>
          <a:p>
            <a:pPr algn="ctr"/>
            <a:r>
              <a:rPr lang="nl-NL" dirty="0" smtClean="0"/>
              <a:t>Uitleg over het werk van de diaconie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51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D</a:t>
            </a:r>
            <a:r>
              <a:rPr lang="nl-NL" sz="3600" dirty="0" smtClean="0"/>
              <a:t>iaconale initiatieven (1)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spcAft>
                <a:spcPts val="0"/>
              </a:spcAft>
              <a:buClr>
                <a:srgbClr val="E48312"/>
              </a:buClr>
              <a:buFont typeface="Wingdings" pitchFamily="2" charset="2"/>
              <a:buChar char="§"/>
              <a:defRPr/>
            </a:pP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Inzameling </a:t>
            </a:r>
            <a:r>
              <a:rPr lang="nl-NL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voor </a:t>
            </a: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voedselbank</a:t>
            </a:r>
          </a:p>
          <a:p>
            <a:pPr marL="457200" lvl="1" indent="0">
              <a:spcAft>
                <a:spcPts val="0"/>
              </a:spcAft>
              <a:buClr>
                <a:srgbClr val="E48312"/>
              </a:buClr>
              <a:buNone/>
              <a:defRPr/>
            </a:pPr>
            <a:r>
              <a:rPr lang="nl-NL" sz="1600" i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Contactpersoon: mevr. A.  Jansen, tel./e-mail </a:t>
            </a:r>
          </a:p>
          <a:p>
            <a:pPr marL="457200" lvl="1" indent="0">
              <a:spcAft>
                <a:spcPts val="0"/>
              </a:spcAft>
              <a:buClr>
                <a:srgbClr val="E48312"/>
              </a:buClr>
              <a:buNone/>
              <a:defRPr/>
            </a:pPr>
            <a:endParaRPr lang="nl-NL" i="1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Clr>
                <a:srgbClr val="E48312"/>
              </a:buClr>
              <a:buFont typeface="Wingdings" pitchFamily="2" charset="2"/>
              <a:buChar char="§"/>
              <a:defRPr/>
            </a:pP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Vrijwilligersdienst ‘</a:t>
            </a:r>
            <a:r>
              <a:rPr lang="nl-NL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Dorcas</a:t>
            </a: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’ </a:t>
            </a:r>
            <a:endParaRPr lang="nl-NL" sz="1600" i="1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spcAft>
                <a:spcPts val="0"/>
              </a:spcAft>
              <a:buClr>
                <a:srgbClr val="E48312"/>
              </a:buClr>
              <a:buNone/>
              <a:defRPr/>
            </a:pPr>
            <a:r>
              <a:rPr lang="nl-NL" sz="16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Contactpersoon: Mevr. K</a:t>
            </a:r>
            <a:r>
              <a:rPr lang="nl-NL" sz="1600" i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. (</a:t>
            </a:r>
            <a:r>
              <a:rPr lang="nl-NL" sz="1600" i="1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Klarinde</a:t>
            </a:r>
            <a:r>
              <a:rPr lang="nl-NL" sz="1600" i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) Kloosterman, tel./e-mail </a:t>
            </a:r>
            <a:endParaRPr lang="nl-NL" sz="1600" i="1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Clr>
                <a:srgbClr val="E48312"/>
              </a:buClr>
              <a:buFont typeface="Wingdings" pitchFamily="2" charset="2"/>
              <a:buChar char="§"/>
              <a:defRPr/>
            </a:pPr>
            <a:endParaRPr lang="nl-NL" dirty="0" smtClean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spcAft>
                <a:spcPts val="0"/>
              </a:spcAft>
              <a:buClr>
                <a:srgbClr val="E48312"/>
              </a:buClr>
              <a:buNone/>
              <a:defRPr/>
            </a:pPr>
            <a:endParaRPr lang="nl-NL" dirty="0" smtClean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spcAft>
                <a:spcPts val="0"/>
              </a:spcAft>
              <a:buClr>
                <a:srgbClr val="E48312"/>
              </a:buClr>
              <a:buNone/>
              <a:defRPr/>
            </a:pPr>
            <a:endParaRPr lang="nl-NL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442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Diaconale initiatieven </a:t>
            </a:r>
            <a:r>
              <a:rPr lang="nl-NL" sz="3600" dirty="0" smtClean="0"/>
              <a:t>(2) – doe mee!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Uw en jouw hulp kunnen we goed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gebruiken!</a:t>
            </a:r>
          </a:p>
          <a:p>
            <a:pPr marL="457200" lvl="1" indent="0">
              <a:spcAft>
                <a:spcPts val="0"/>
              </a:spcAft>
              <a:buSzPct val="100000"/>
              <a:buNone/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Schiet gerust een van de contactpersonen aan voor meer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info</a:t>
            </a:r>
          </a:p>
          <a:p>
            <a:pPr marL="457200" lvl="1" indent="0">
              <a:spcAft>
                <a:spcPts val="0"/>
              </a:spcAft>
              <a:buSzPct val="100000"/>
              <a:buNone/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Houd ook de kerkbodeberichten in de gaten! Hierin wordt actuele info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vermeld. </a:t>
            </a:r>
            <a:endParaRPr lang="nl-NL" dirty="0">
              <a:latin typeface="Calibri" pitchFamily="34" charset="0"/>
              <a:cs typeface="Calibri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645024"/>
            <a:ext cx="27003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7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Collecten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11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sz="1900" dirty="0" smtClean="0">
                <a:latin typeface="Calibri" pitchFamily="34" charset="0"/>
                <a:cs typeface="Calibri" pitchFamily="34" charset="0"/>
              </a:rPr>
              <a:t>Opstellen collecterooster</a:t>
            </a:r>
          </a:p>
          <a:p>
            <a:pPr marL="800100" lvl="1" indent="-342900">
              <a:lnSpc>
                <a:spcPct val="11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sz="1900" dirty="0">
                <a:latin typeface="Calibri" pitchFamily="34" charset="0"/>
                <a:cs typeface="Calibri" pitchFamily="34" charset="0"/>
              </a:rPr>
              <a:t>Plaatselijke diaconale </a:t>
            </a:r>
            <a:r>
              <a:rPr lang="nl-NL" sz="1900" dirty="0" smtClean="0">
                <a:latin typeface="Calibri" pitchFamily="34" charset="0"/>
                <a:cs typeface="Calibri" pitchFamily="34" charset="0"/>
              </a:rPr>
              <a:t>collecten </a:t>
            </a:r>
            <a:endParaRPr lang="nl-NL" dirty="0"/>
          </a:p>
          <a:p>
            <a:pPr marL="800100" lvl="1" indent="-342900">
              <a:lnSpc>
                <a:spcPct val="11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nl-NL" sz="1900" dirty="0" smtClean="0">
                <a:latin typeface="Calibri" pitchFamily="34" charset="0"/>
                <a:cs typeface="Calibri" pitchFamily="34" charset="0"/>
              </a:rPr>
              <a:t>Landelijke collecten </a:t>
            </a:r>
            <a:endParaRPr lang="nl-NL" sz="19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107" y="2944150"/>
            <a:ext cx="3238754" cy="24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6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116632" y="188640"/>
            <a:ext cx="9433048" cy="504056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Rekening van baten en lasten 2015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3528" y="1761"/>
            <a:ext cx="8640960" cy="792088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NL" dirty="0" smtClean="0"/>
              <a:t>						</a:t>
            </a:r>
            <a:endParaRPr lang="nl-NL" sz="2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190733" y="714921"/>
            <a:ext cx="7115175" cy="6037263"/>
            <a:chOff x="789" y="524"/>
            <a:chExt cx="4482" cy="380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793" y="554"/>
              <a:ext cx="4310" cy="3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789" y="524"/>
              <a:ext cx="4482" cy="3774"/>
              <a:chOff x="789" y="524"/>
              <a:chExt cx="4482" cy="3774"/>
            </a:xfrm>
          </p:grpSpPr>
          <p:sp>
            <p:nvSpPr>
              <p:cNvPr id="15482" name="Rectangle 5"/>
              <p:cNvSpPr>
                <a:spLocks noChangeArrowheads="1"/>
              </p:cNvSpPr>
              <p:nvPr/>
            </p:nvSpPr>
            <p:spPr bwMode="auto">
              <a:xfrm>
                <a:off x="789" y="524"/>
                <a:ext cx="4310" cy="529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3" name="Rectangle 6"/>
              <p:cNvSpPr>
                <a:spLocks noChangeArrowheads="1"/>
              </p:cNvSpPr>
              <p:nvPr/>
            </p:nvSpPr>
            <p:spPr bwMode="auto">
              <a:xfrm>
                <a:off x="789" y="1102"/>
                <a:ext cx="4310" cy="306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4" name="Rectangle 7"/>
              <p:cNvSpPr>
                <a:spLocks noChangeArrowheads="1"/>
              </p:cNvSpPr>
              <p:nvPr/>
            </p:nvSpPr>
            <p:spPr bwMode="auto">
              <a:xfrm>
                <a:off x="793" y="1380"/>
                <a:ext cx="4310" cy="102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5" name="Rectangle 8"/>
              <p:cNvSpPr>
                <a:spLocks noChangeArrowheads="1"/>
              </p:cNvSpPr>
              <p:nvPr/>
            </p:nvSpPr>
            <p:spPr bwMode="auto">
              <a:xfrm>
                <a:off x="793" y="1477"/>
                <a:ext cx="4310" cy="879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6" name="Rectangle 9"/>
              <p:cNvSpPr>
                <a:spLocks noChangeArrowheads="1"/>
              </p:cNvSpPr>
              <p:nvPr/>
            </p:nvSpPr>
            <p:spPr bwMode="auto">
              <a:xfrm>
                <a:off x="793" y="2351"/>
                <a:ext cx="4310" cy="102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7" name="Rectangle 10"/>
              <p:cNvSpPr>
                <a:spLocks noChangeArrowheads="1"/>
              </p:cNvSpPr>
              <p:nvPr/>
            </p:nvSpPr>
            <p:spPr bwMode="auto">
              <a:xfrm>
                <a:off x="793" y="2448"/>
                <a:ext cx="4310" cy="19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8" name="Rectangle 11"/>
              <p:cNvSpPr>
                <a:spLocks noChangeArrowheads="1"/>
              </p:cNvSpPr>
              <p:nvPr/>
            </p:nvSpPr>
            <p:spPr bwMode="auto">
              <a:xfrm>
                <a:off x="793" y="2642"/>
                <a:ext cx="4310" cy="102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89" name="Rectangle 12"/>
              <p:cNvSpPr>
                <a:spLocks noChangeArrowheads="1"/>
              </p:cNvSpPr>
              <p:nvPr/>
            </p:nvSpPr>
            <p:spPr bwMode="auto">
              <a:xfrm>
                <a:off x="793" y="2739"/>
                <a:ext cx="4310" cy="1073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90" name="Rectangle 13"/>
              <p:cNvSpPr>
                <a:spLocks noChangeArrowheads="1"/>
              </p:cNvSpPr>
              <p:nvPr/>
            </p:nvSpPr>
            <p:spPr bwMode="auto">
              <a:xfrm>
                <a:off x="793" y="3808"/>
                <a:ext cx="4310" cy="102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91" name="Rectangle 14"/>
              <p:cNvSpPr>
                <a:spLocks noChangeArrowheads="1"/>
              </p:cNvSpPr>
              <p:nvPr/>
            </p:nvSpPr>
            <p:spPr bwMode="auto">
              <a:xfrm>
                <a:off x="793" y="3905"/>
                <a:ext cx="4310" cy="199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92" name="Rectangle 15"/>
              <p:cNvSpPr>
                <a:spLocks noChangeArrowheads="1"/>
              </p:cNvSpPr>
              <p:nvPr/>
            </p:nvSpPr>
            <p:spPr bwMode="auto">
              <a:xfrm>
                <a:off x="793" y="4099"/>
                <a:ext cx="4310" cy="102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93" name="Rectangle 16"/>
              <p:cNvSpPr>
                <a:spLocks noChangeArrowheads="1"/>
              </p:cNvSpPr>
              <p:nvPr/>
            </p:nvSpPr>
            <p:spPr bwMode="auto">
              <a:xfrm>
                <a:off x="793" y="4196"/>
                <a:ext cx="4310" cy="102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494" name="Rectangle 17"/>
              <p:cNvSpPr>
                <a:spLocks noChangeArrowheads="1"/>
              </p:cNvSpPr>
              <p:nvPr/>
            </p:nvSpPr>
            <p:spPr bwMode="auto">
              <a:xfrm>
                <a:off x="2256" y="1088"/>
                <a:ext cx="46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Jaarrekening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5" name="Rectangle 18"/>
              <p:cNvSpPr>
                <a:spLocks noChangeArrowheads="1"/>
              </p:cNvSpPr>
              <p:nvPr/>
            </p:nvSpPr>
            <p:spPr bwMode="auto">
              <a:xfrm>
                <a:off x="3467" y="1088"/>
                <a:ext cx="366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Begroting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6" name="Rectangle 19"/>
              <p:cNvSpPr>
                <a:spLocks noChangeArrowheads="1"/>
              </p:cNvSpPr>
              <p:nvPr/>
            </p:nvSpPr>
            <p:spPr bwMode="auto">
              <a:xfrm>
                <a:off x="4396" y="1088"/>
                <a:ext cx="46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Jaarrekening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7" name="Rectangle 20"/>
              <p:cNvSpPr>
                <a:spLocks noChangeArrowheads="1"/>
              </p:cNvSpPr>
              <p:nvPr/>
            </p:nvSpPr>
            <p:spPr bwMode="auto">
              <a:xfrm>
                <a:off x="2394" y="1190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2015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8" name="Rectangle 21"/>
              <p:cNvSpPr>
                <a:spLocks noChangeArrowheads="1"/>
              </p:cNvSpPr>
              <p:nvPr/>
            </p:nvSpPr>
            <p:spPr bwMode="auto">
              <a:xfrm>
                <a:off x="3556" y="1190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2015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9" name="Rectangle 22"/>
              <p:cNvSpPr>
                <a:spLocks noChangeArrowheads="1"/>
              </p:cNvSpPr>
              <p:nvPr/>
            </p:nvSpPr>
            <p:spPr bwMode="auto">
              <a:xfrm>
                <a:off x="4535" y="1190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000" b="1" i="0" u="none" strike="noStrike" cap="none" normalizeH="0" baseline="0" dirty="0" smtClean="0">
                    <a:ln>
                      <a:noFill/>
                    </a:ln>
                    <a:solidFill>
                      <a:srgbClr val="244062"/>
                    </a:solidFill>
                    <a:effectLst/>
                    <a:latin typeface="Calibri" panose="020F0502020204030204" pitchFamily="34" charset="0"/>
                  </a:rPr>
                  <a:t>2015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0" name="Rectangle 23"/>
              <p:cNvSpPr>
                <a:spLocks noChangeArrowheads="1"/>
              </p:cNvSpPr>
              <p:nvPr/>
            </p:nvSpPr>
            <p:spPr bwMode="auto">
              <a:xfrm>
                <a:off x="808" y="1389"/>
                <a:ext cx="23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Baten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1" name="Rectangle 24"/>
              <p:cNvSpPr>
                <a:spLocks noChangeArrowheads="1"/>
              </p:cNvSpPr>
              <p:nvPr/>
            </p:nvSpPr>
            <p:spPr bwMode="auto">
              <a:xfrm>
                <a:off x="808" y="1486"/>
                <a:ext cx="89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Collecte en giften Diaconie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2" name="Rectangle 25"/>
              <p:cNvSpPr>
                <a:spLocks noChangeArrowheads="1"/>
              </p:cNvSpPr>
              <p:nvPr/>
            </p:nvSpPr>
            <p:spPr bwMode="auto">
              <a:xfrm>
                <a:off x="2775" y="148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9.951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3" name="Rectangle 26"/>
              <p:cNvSpPr>
                <a:spLocks noChangeArrowheads="1"/>
              </p:cNvSpPr>
              <p:nvPr/>
            </p:nvSpPr>
            <p:spPr bwMode="auto">
              <a:xfrm>
                <a:off x="2009" y="148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4" name="Rectangle 27"/>
              <p:cNvSpPr>
                <a:spLocks noChangeArrowheads="1"/>
              </p:cNvSpPr>
              <p:nvPr/>
            </p:nvSpPr>
            <p:spPr bwMode="auto">
              <a:xfrm>
                <a:off x="2770" y="148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5" name="Rectangle 28"/>
              <p:cNvSpPr>
                <a:spLocks noChangeArrowheads="1"/>
              </p:cNvSpPr>
              <p:nvPr/>
            </p:nvSpPr>
            <p:spPr bwMode="auto">
              <a:xfrm>
                <a:off x="3937" y="148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9.780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6" name="Rectangle 29"/>
              <p:cNvSpPr>
                <a:spLocks noChangeArrowheads="1"/>
              </p:cNvSpPr>
              <p:nvPr/>
            </p:nvSpPr>
            <p:spPr bwMode="auto">
              <a:xfrm>
                <a:off x="3170" y="148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7" name="Rectangle 30"/>
              <p:cNvSpPr>
                <a:spLocks noChangeArrowheads="1"/>
              </p:cNvSpPr>
              <p:nvPr/>
            </p:nvSpPr>
            <p:spPr bwMode="auto">
              <a:xfrm>
                <a:off x="3932" y="148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8" name="Rectangle 31"/>
              <p:cNvSpPr>
                <a:spLocks noChangeArrowheads="1"/>
              </p:cNvSpPr>
              <p:nvPr/>
            </p:nvSpPr>
            <p:spPr bwMode="auto">
              <a:xfrm>
                <a:off x="4915" y="148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8.499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09" name="Rectangle 32"/>
              <p:cNvSpPr>
                <a:spLocks noChangeArrowheads="1"/>
              </p:cNvSpPr>
              <p:nvPr/>
            </p:nvSpPr>
            <p:spPr bwMode="auto">
              <a:xfrm>
                <a:off x="4149" y="148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0" name="Rectangle 33"/>
              <p:cNvSpPr>
                <a:spLocks noChangeArrowheads="1"/>
              </p:cNvSpPr>
              <p:nvPr/>
            </p:nvSpPr>
            <p:spPr bwMode="auto">
              <a:xfrm>
                <a:off x="4910" y="148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1" name="Rectangle 34"/>
              <p:cNvSpPr>
                <a:spLocks noChangeArrowheads="1"/>
              </p:cNvSpPr>
              <p:nvPr/>
            </p:nvSpPr>
            <p:spPr bwMode="auto">
              <a:xfrm>
                <a:off x="808" y="1583"/>
                <a:ext cx="64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Doorzendcollecten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2" name="Rectangle 35"/>
              <p:cNvSpPr>
                <a:spLocks noChangeArrowheads="1"/>
              </p:cNvSpPr>
              <p:nvPr/>
            </p:nvSpPr>
            <p:spPr bwMode="auto">
              <a:xfrm>
                <a:off x="2740" y="1583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36.851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3" name="Rectangle 36"/>
              <p:cNvSpPr>
                <a:spLocks noChangeArrowheads="1"/>
              </p:cNvSpPr>
              <p:nvPr/>
            </p:nvSpPr>
            <p:spPr bwMode="auto">
              <a:xfrm>
                <a:off x="2009" y="1583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4" name="Rectangle 37"/>
              <p:cNvSpPr>
                <a:spLocks noChangeArrowheads="1"/>
              </p:cNvSpPr>
              <p:nvPr/>
            </p:nvSpPr>
            <p:spPr bwMode="auto">
              <a:xfrm>
                <a:off x="2740" y="158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5" name="Rectangle 38"/>
              <p:cNvSpPr>
                <a:spLocks noChangeArrowheads="1"/>
              </p:cNvSpPr>
              <p:nvPr/>
            </p:nvSpPr>
            <p:spPr bwMode="auto">
              <a:xfrm>
                <a:off x="3902" y="1583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27.060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6" name="Rectangle 39"/>
              <p:cNvSpPr>
                <a:spLocks noChangeArrowheads="1"/>
              </p:cNvSpPr>
              <p:nvPr/>
            </p:nvSpPr>
            <p:spPr bwMode="auto">
              <a:xfrm>
                <a:off x="3170" y="1583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7" name="Rectangle 40"/>
              <p:cNvSpPr>
                <a:spLocks noChangeArrowheads="1"/>
              </p:cNvSpPr>
              <p:nvPr/>
            </p:nvSpPr>
            <p:spPr bwMode="auto">
              <a:xfrm>
                <a:off x="3902" y="158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8" name="Rectangle 41"/>
              <p:cNvSpPr>
                <a:spLocks noChangeArrowheads="1"/>
              </p:cNvSpPr>
              <p:nvPr/>
            </p:nvSpPr>
            <p:spPr bwMode="auto">
              <a:xfrm>
                <a:off x="4881" y="1583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39.796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19" name="Rectangle 42"/>
              <p:cNvSpPr>
                <a:spLocks noChangeArrowheads="1"/>
              </p:cNvSpPr>
              <p:nvPr/>
            </p:nvSpPr>
            <p:spPr bwMode="auto">
              <a:xfrm>
                <a:off x="4149" y="1583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0" name="Rectangle 43"/>
              <p:cNvSpPr>
                <a:spLocks noChangeArrowheads="1"/>
              </p:cNvSpPr>
              <p:nvPr/>
            </p:nvSpPr>
            <p:spPr bwMode="auto">
              <a:xfrm>
                <a:off x="4881" y="158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1" name="Rectangle 44"/>
              <p:cNvSpPr>
                <a:spLocks noChangeArrowheads="1"/>
              </p:cNvSpPr>
              <p:nvPr/>
            </p:nvSpPr>
            <p:spPr bwMode="auto">
              <a:xfrm>
                <a:off x="808" y="1681"/>
                <a:ext cx="48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Ouderenwerk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2" name="Rectangle 45"/>
              <p:cNvSpPr>
                <a:spLocks noChangeArrowheads="1"/>
              </p:cNvSpPr>
              <p:nvPr/>
            </p:nvSpPr>
            <p:spPr bwMode="auto">
              <a:xfrm>
                <a:off x="2775" y="1681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2.898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3" name="Rectangle 46"/>
              <p:cNvSpPr>
                <a:spLocks noChangeArrowheads="1"/>
              </p:cNvSpPr>
              <p:nvPr/>
            </p:nvSpPr>
            <p:spPr bwMode="auto">
              <a:xfrm>
                <a:off x="2009" y="1681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4" name="Rectangle 47"/>
              <p:cNvSpPr>
                <a:spLocks noChangeArrowheads="1"/>
              </p:cNvSpPr>
              <p:nvPr/>
            </p:nvSpPr>
            <p:spPr bwMode="auto">
              <a:xfrm>
                <a:off x="2770" y="1681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5" name="Rectangle 48"/>
              <p:cNvSpPr>
                <a:spLocks noChangeArrowheads="1"/>
              </p:cNvSpPr>
              <p:nvPr/>
            </p:nvSpPr>
            <p:spPr bwMode="auto">
              <a:xfrm>
                <a:off x="3937" y="1681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2.500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6" name="Rectangle 49"/>
              <p:cNvSpPr>
                <a:spLocks noChangeArrowheads="1"/>
              </p:cNvSpPr>
              <p:nvPr/>
            </p:nvSpPr>
            <p:spPr bwMode="auto">
              <a:xfrm>
                <a:off x="3170" y="1681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7" name="Rectangle 50"/>
              <p:cNvSpPr>
                <a:spLocks noChangeArrowheads="1"/>
              </p:cNvSpPr>
              <p:nvPr/>
            </p:nvSpPr>
            <p:spPr bwMode="auto">
              <a:xfrm>
                <a:off x="3932" y="1681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8" name="Rectangle 51"/>
              <p:cNvSpPr>
                <a:spLocks noChangeArrowheads="1"/>
              </p:cNvSpPr>
              <p:nvPr/>
            </p:nvSpPr>
            <p:spPr bwMode="auto">
              <a:xfrm>
                <a:off x="4915" y="1681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2.663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9" name="Rectangle 52"/>
              <p:cNvSpPr>
                <a:spLocks noChangeArrowheads="1"/>
              </p:cNvSpPr>
              <p:nvPr/>
            </p:nvSpPr>
            <p:spPr bwMode="auto">
              <a:xfrm>
                <a:off x="4149" y="1681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0" name="Rectangle 53"/>
              <p:cNvSpPr>
                <a:spLocks noChangeArrowheads="1"/>
              </p:cNvSpPr>
              <p:nvPr/>
            </p:nvSpPr>
            <p:spPr bwMode="auto">
              <a:xfrm>
                <a:off x="4910" y="1681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1" name="Rectangle 54"/>
              <p:cNvSpPr>
                <a:spLocks noChangeArrowheads="1"/>
              </p:cNvSpPr>
              <p:nvPr/>
            </p:nvSpPr>
            <p:spPr bwMode="auto">
              <a:xfrm>
                <a:off x="808" y="1778"/>
                <a:ext cx="43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AZC/st Gave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2" name="Rectangle 55"/>
              <p:cNvSpPr>
                <a:spLocks noChangeArrowheads="1"/>
              </p:cNvSpPr>
              <p:nvPr/>
            </p:nvSpPr>
            <p:spPr bwMode="auto">
              <a:xfrm>
                <a:off x="2908" y="1778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3" name="Rectangle 56"/>
              <p:cNvSpPr>
                <a:spLocks noChangeArrowheads="1"/>
              </p:cNvSpPr>
              <p:nvPr/>
            </p:nvSpPr>
            <p:spPr bwMode="auto">
              <a:xfrm>
                <a:off x="2009" y="1778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4" name="Rectangle 57"/>
              <p:cNvSpPr>
                <a:spLocks noChangeArrowheads="1"/>
              </p:cNvSpPr>
              <p:nvPr/>
            </p:nvSpPr>
            <p:spPr bwMode="auto">
              <a:xfrm>
                <a:off x="2904" y="1778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5" name="Rectangle 58"/>
              <p:cNvSpPr>
                <a:spLocks noChangeArrowheads="1"/>
              </p:cNvSpPr>
              <p:nvPr/>
            </p:nvSpPr>
            <p:spPr bwMode="auto">
              <a:xfrm>
                <a:off x="4070" y="1778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6" name="Rectangle 59"/>
              <p:cNvSpPr>
                <a:spLocks noChangeArrowheads="1"/>
              </p:cNvSpPr>
              <p:nvPr/>
            </p:nvSpPr>
            <p:spPr bwMode="auto">
              <a:xfrm>
                <a:off x="3170" y="1778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7" name="Rectangle 60"/>
              <p:cNvSpPr>
                <a:spLocks noChangeArrowheads="1"/>
              </p:cNvSpPr>
              <p:nvPr/>
            </p:nvSpPr>
            <p:spPr bwMode="auto">
              <a:xfrm>
                <a:off x="4065" y="1778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8" name="Rectangle 61"/>
              <p:cNvSpPr>
                <a:spLocks noChangeArrowheads="1"/>
              </p:cNvSpPr>
              <p:nvPr/>
            </p:nvSpPr>
            <p:spPr bwMode="auto">
              <a:xfrm>
                <a:off x="4915" y="1778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1.802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39" name="Rectangle 62"/>
              <p:cNvSpPr>
                <a:spLocks noChangeArrowheads="1"/>
              </p:cNvSpPr>
              <p:nvPr/>
            </p:nvSpPr>
            <p:spPr bwMode="auto">
              <a:xfrm>
                <a:off x="4149" y="1778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0" name="Rectangle 63"/>
              <p:cNvSpPr>
                <a:spLocks noChangeArrowheads="1"/>
              </p:cNvSpPr>
              <p:nvPr/>
            </p:nvSpPr>
            <p:spPr bwMode="auto">
              <a:xfrm>
                <a:off x="4910" y="1778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1" name="Rectangle 64"/>
              <p:cNvSpPr>
                <a:spLocks noChangeArrowheads="1"/>
              </p:cNvSpPr>
              <p:nvPr/>
            </p:nvSpPr>
            <p:spPr bwMode="auto">
              <a:xfrm>
                <a:off x="808" y="1875"/>
                <a:ext cx="15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TFC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2" name="Rectangle 65"/>
              <p:cNvSpPr>
                <a:spLocks noChangeArrowheads="1"/>
              </p:cNvSpPr>
              <p:nvPr/>
            </p:nvSpPr>
            <p:spPr bwMode="auto">
              <a:xfrm>
                <a:off x="2775" y="1875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4.656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3" name="Rectangle 66"/>
              <p:cNvSpPr>
                <a:spLocks noChangeArrowheads="1"/>
              </p:cNvSpPr>
              <p:nvPr/>
            </p:nvSpPr>
            <p:spPr bwMode="auto">
              <a:xfrm>
                <a:off x="2009" y="1875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4" name="Rectangle 67"/>
              <p:cNvSpPr>
                <a:spLocks noChangeArrowheads="1"/>
              </p:cNvSpPr>
              <p:nvPr/>
            </p:nvSpPr>
            <p:spPr bwMode="auto">
              <a:xfrm>
                <a:off x="2770" y="187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5" name="Rectangle 68"/>
              <p:cNvSpPr>
                <a:spLocks noChangeArrowheads="1"/>
              </p:cNvSpPr>
              <p:nvPr/>
            </p:nvSpPr>
            <p:spPr bwMode="auto">
              <a:xfrm>
                <a:off x="3937" y="1875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3.500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6" name="Rectangle 69"/>
              <p:cNvSpPr>
                <a:spLocks noChangeArrowheads="1"/>
              </p:cNvSpPr>
              <p:nvPr/>
            </p:nvSpPr>
            <p:spPr bwMode="auto">
              <a:xfrm>
                <a:off x="3170" y="1875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7" name="Rectangle 70"/>
              <p:cNvSpPr>
                <a:spLocks noChangeArrowheads="1"/>
              </p:cNvSpPr>
              <p:nvPr/>
            </p:nvSpPr>
            <p:spPr bwMode="auto">
              <a:xfrm>
                <a:off x="3932" y="187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8" name="Rectangle 71"/>
              <p:cNvSpPr>
                <a:spLocks noChangeArrowheads="1"/>
              </p:cNvSpPr>
              <p:nvPr/>
            </p:nvSpPr>
            <p:spPr bwMode="auto">
              <a:xfrm>
                <a:off x="5049" y="1875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49" name="Rectangle 72"/>
              <p:cNvSpPr>
                <a:spLocks noChangeArrowheads="1"/>
              </p:cNvSpPr>
              <p:nvPr/>
            </p:nvSpPr>
            <p:spPr bwMode="auto">
              <a:xfrm>
                <a:off x="4149" y="1875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0" name="Rectangle 73"/>
              <p:cNvSpPr>
                <a:spLocks noChangeArrowheads="1"/>
              </p:cNvSpPr>
              <p:nvPr/>
            </p:nvSpPr>
            <p:spPr bwMode="auto">
              <a:xfrm>
                <a:off x="5044" y="187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1" name="Rectangle 74"/>
              <p:cNvSpPr>
                <a:spLocks noChangeArrowheads="1"/>
              </p:cNvSpPr>
              <p:nvPr/>
            </p:nvSpPr>
            <p:spPr bwMode="auto">
              <a:xfrm>
                <a:off x="808" y="1972"/>
                <a:ext cx="22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DMW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2" name="Rectangle 75"/>
              <p:cNvSpPr>
                <a:spLocks noChangeArrowheads="1"/>
              </p:cNvSpPr>
              <p:nvPr/>
            </p:nvSpPr>
            <p:spPr bwMode="auto">
              <a:xfrm>
                <a:off x="2775" y="1972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3.710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3" name="Rectangle 76"/>
              <p:cNvSpPr>
                <a:spLocks noChangeArrowheads="1"/>
              </p:cNvSpPr>
              <p:nvPr/>
            </p:nvSpPr>
            <p:spPr bwMode="auto">
              <a:xfrm>
                <a:off x="2009" y="1972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4" name="Rectangle 77"/>
              <p:cNvSpPr>
                <a:spLocks noChangeArrowheads="1"/>
              </p:cNvSpPr>
              <p:nvPr/>
            </p:nvSpPr>
            <p:spPr bwMode="auto">
              <a:xfrm>
                <a:off x="2770" y="197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5" name="Rectangle 78"/>
              <p:cNvSpPr>
                <a:spLocks noChangeArrowheads="1"/>
              </p:cNvSpPr>
              <p:nvPr/>
            </p:nvSpPr>
            <p:spPr bwMode="auto">
              <a:xfrm>
                <a:off x="3937" y="1972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3.400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6" name="Rectangle 79"/>
              <p:cNvSpPr>
                <a:spLocks noChangeArrowheads="1"/>
              </p:cNvSpPr>
              <p:nvPr/>
            </p:nvSpPr>
            <p:spPr bwMode="auto">
              <a:xfrm>
                <a:off x="3170" y="1972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7" name="Rectangle 80"/>
              <p:cNvSpPr>
                <a:spLocks noChangeArrowheads="1"/>
              </p:cNvSpPr>
              <p:nvPr/>
            </p:nvSpPr>
            <p:spPr bwMode="auto">
              <a:xfrm>
                <a:off x="3932" y="197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8" name="Rectangle 81"/>
              <p:cNvSpPr>
                <a:spLocks noChangeArrowheads="1"/>
              </p:cNvSpPr>
              <p:nvPr/>
            </p:nvSpPr>
            <p:spPr bwMode="auto">
              <a:xfrm>
                <a:off x="4915" y="1972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3.997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59" name="Rectangle 82"/>
              <p:cNvSpPr>
                <a:spLocks noChangeArrowheads="1"/>
              </p:cNvSpPr>
              <p:nvPr/>
            </p:nvSpPr>
            <p:spPr bwMode="auto">
              <a:xfrm>
                <a:off x="4149" y="1972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0" name="Rectangle 83"/>
              <p:cNvSpPr>
                <a:spLocks noChangeArrowheads="1"/>
              </p:cNvSpPr>
              <p:nvPr/>
            </p:nvSpPr>
            <p:spPr bwMode="auto">
              <a:xfrm>
                <a:off x="4910" y="197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1" name="Rectangle 84"/>
              <p:cNvSpPr>
                <a:spLocks noChangeArrowheads="1"/>
              </p:cNvSpPr>
              <p:nvPr/>
            </p:nvSpPr>
            <p:spPr bwMode="auto">
              <a:xfrm>
                <a:off x="808" y="2069"/>
                <a:ext cx="45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Kerktelefoon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2" name="Rectangle 85"/>
              <p:cNvSpPr>
                <a:spLocks noChangeArrowheads="1"/>
              </p:cNvSpPr>
              <p:nvPr/>
            </p:nvSpPr>
            <p:spPr bwMode="auto">
              <a:xfrm>
                <a:off x="2775" y="2069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2.756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3" name="Rectangle 86"/>
              <p:cNvSpPr>
                <a:spLocks noChangeArrowheads="1"/>
              </p:cNvSpPr>
              <p:nvPr/>
            </p:nvSpPr>
            <p:spPr bwMode="auto">
              <a:xfrm>
                <a:off x="2009" y="2069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4" name="Rectangle 87"/>
              <p:cNvSpPr>
                <a:spLocks noChangeArrowheads="1"/>
              </p:cNvSpPr>
              <p:nvPr/>
            </p:nvSpPr>
            <p:spPr bwMode="auto">
              <a:xfrm>
                <a:off x="2770" y="206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5" name="Rectangle 88"/>
              <p:cNvSpPr>
                <a:spLocks noChangeArrowheads="1"/>
              </p:cNvSpPr>
              <p:nvPr/>
            </p:nvSpPr>
            <p:spPr bwMode="auto">
              <a:xfrm>
                <a:off x="3937" y="2069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2.500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6" name="Rectangle 89"/>
              <p:cNvSpPr>
                <a:spLocks noChangeArrowheads="1"/>
              </p:cNvSpPr>
              <p:nvPr/>
            </p:nvSpPr>
            <p:spPr bwMode="auto">
              <a:xfrm>
                <a:off x="3170" y="2069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7" name="Rectangle 90"/>
              <p:cNvSpPr>
                <a:spLocks noChangeArrowheads="1"/>
              </p:cNvSpPr>
              <p:nvPr/>
            </p:nvSpPr>
            <p:spPr bwMode="auto">
              <a:xfrm>
                <a:off x="3932" y="206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8" name="Rectangle 91"/>
              <p:cNvSpPr>
                <a:spLocks noChangeArrowheads="1"/>
              </p:cNvSpPr>
              <p:nvPr/>
            </p:nvSpPr>
            <p:spPr bwMode="auto">
              <a:xfrm>
                <a:off x="4915" y="2069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2.770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69" name="Rectangle 92"/>
              <p:cNvSpPr>
                <a:spLocks noChangeArrowheads="1"/>
              </p:cNvSpPr>
              <p:nvPr/>
            </p:nvSpPr>
            <p:spPr bwMode="auto">
              <a:xfrm>
                <a:off x="4149" y="2069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0" name="Rectangle 93"/>
              <p:cNvSpPr>
                <a:spLocks noChangeArrowheads="1"/>
              </p:cNvSpPr>
              <p:nvPr/>
            </p:nvSpPr>
            <p:spPr bwMode="auto">
              <a:xfrm>
                <a:off x="4910" y="206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1" name="Rectangle 94"/>
              <p:cNvSpPr>
                <a:spLocks noChangeArrowheads="1"/>
              </p:cNvSpPr>
              <p:nvPr/>
            </p:nvSpPr>
            <p:spPr bwMode="auto">
              <a:xfrm>
                <a:off x="808" y="2166"/>
                <a:ext cx="48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Diverse baten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2" name="Rectangle 95"/>
              <p:cNvSpPr>
                <a:spLocks noChangeArrowheads="1"/>
              </p:cNvSpPr>
              <p:nvPr/>
            </p:nvSpPr>
            <p:spPr bwMode="auto">
              <a:xfrm>
                <a:off x="2775" y="216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1.148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3" name="Rectangle 96"/>
              <p:cNvSpPr>
                <a:spLocks noChangeArrowheads="1"/>
              </p:cNvSpPr>
              <p:nvPr/>
            </p:nvSpPr>
            <p:spPr bwMode="auto">
              <a:xfrm>
                <a:off x="2009" y="216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4" name="Rectangle 97"/>
              <p:cNvSpPr>
                <a:spLocks noChangeArrowheads="1"/>
              </p:cNvSpPr>
              <p:nvPr/>
            </p:nvSpPr>
            <p:spPr bwMode="auto">
              <a:xfrm>
                <a:off x="2770" y="216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5" name="Rectangle 98"/>
              <p:cNvSpPr>
                <a:spLocks noChangeArrowheads="1"/>
              </p:cNvSpPr>
              <p:nvPr/>
            </p:nvSpPr>
            <p:spPr bwMode="auto">
              <a:xfrm>
                <a:off x="3937" y="216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1.400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6" name="Rectangle 99"/>
              <p:cNvSpPr>
                <a:spLocks noChangeArrowheads="1"/>
              </p:cNvSpPr>
              <p:nvPr/>
            </p:nvSpPr>
            <p:spPr bwMode="auto">
              <a:xfrm>
                <a:off x="3170" y="216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7" name="Rectangle 100"/>
              <p:cNvSpPr>
                <a:spLocks noChangeArrowheads="1"/>
              </p:cNvSpPr>
              <p:nvPr/>
            </p:nvSpPr>
            <p:spPr bwMode="auto">
              <a:xfrm>
                <a:off x="3932" y="216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8" name="Rectangle 101"/>
              <p:cNvSpPr>
                <a:spLocks noChangeArrowheads="1"/>
              </p:cNvSpPr>
              <p:nvPr/>
            </p:nvSpPr>
            <p:spPr bwMode="auto">
              <a:xfrm>
                <a:off x="4915" y="216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1.437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79" name="Rectangle 102"/>
              <p:cNvSpPr>
                <a:spLocks noChangeArrowheads="1"/>
              </p:cNvSpPr>
              <p:nvPr/>
            </p:nvSpPr>
            <p:spPr bwMode="auto">
              <a:xfrm>
                <a:off x="4149" y="216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0" name="Rectangle 103"/>
              <p:cNvSpPr>
                <a:spLocks noChangeArrowheads="1"/>
              </p:cNvSpPr>
              <p:nvPr/>
            </p:nvSpPr>
            <p:spPr bwMode="auto">
              <a:xfrm>
                <a:off x="4910" y="216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1" name="Rectangle 104"/>
              <p:cNvSpPr>
                <a:spLocks noChangeArrowheads="1"/>
              </p:cNvSpPr>
              <p:nvPr/>
            </p:nvSpPr>
            <p:spPr bwMode="auto">
              <a:xfrm>
                <a:off x="808" y="2360"/>
                <a:ext cx="67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Totale ontvangsten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2" name="Rectangle 105"/>
              <p:cNvSpPr>
                <a:spLocks noChangeArrowheads="1"/>
              </p:cNvSpPr>
              <p:nvPr/>
            </p:nvSpPr>
            <p:spPr bwMode="auto">
              <a:xfrm>
                <a:off x="2740" y="2360"/>
                <a:ext cx="26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61.970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3" name="Rectangle 106"/>
              <p:cNvSpPr>
                <a:spLocks noChangeArrowheads="1"/>
              </p:cNvSpPr>
              <p:nvPr/>
            </p:nvSpPr>
            <p:spPr bwMode="auto">
              <a:xfrm>
                <a:off x="2009" y="2360"/>
                <a:ext cx="92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4" name="Rectangle 107"/>
              <p:cNvSpPr>
                <a:spLocks noChangeArrowheads="1"/>
              </p:cNvSpPr>
              <p:nvPr/>
            </p:nvSpPr>
            <p:spPr bwMode="auto">
              <a:xfrm>
                <a:off x="2740" y="2360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5" name="Rectangle 108"/>
              <p:cNvSpPr>
                <a:spLocks noChangeArrowheads="1"/>
              </p:cNvSpPr>
              <p:nvPr/>
            </p:nvSpPr>
            <p:spPr bwMode="auto">
              <a:xfrm>
                <a:off x="3902" y="2360"/>
                <a:ext cx="26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50.140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6" name="Rectangle 109"/>
              <p:cNvSpPr>
                <a:spLocks noChangeArrowheads="1"/>
              </p:cNvSpPr>
              <p:nvPr/>
            </p:nvSpPr>
            <p:spPr bwMode="auto">
              <a:xfrm>
                <a:off x="3170" y="2360"/>
                <a:ext cx="92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7" name="Rectangle 110"/>
              <p:cNvSpPr>
                <a:spLocks noChangeArrowheads="1"/>
              </p:cNvSpPr>
              <p:nvPr/>
            </p:nvSpPr>
            <p:spPr bwMode="auto">
              <a:xfrm>
                <a:off x="3902" y="2360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8" name="Rectangle 111"/>
              <p:cNvSpPr>
                <a:spLocks noChangeArrowheads="1"/>
              </p:cNvSpPr>
              <p:nvPr/>
            </p:nvSpPr>
            <p:spPr bwMode="auto">
              <a:xfrm>
                <a:off x="4881" y="2360"/>
                <a:ext cx="26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60.964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89" name="Rectangle 112"/>
              <p:cNvSpPr>
                <a:spLocks noChangeArrowheads="1"/>
              </p:cNvSpPr>
              <p:nvPr/>
            </p:nvSpPr>
            <p:spPr bwMode="auto">
              <a:xfrm>
                <a:off x="4149" y="2360"/>
                <a:ext cx="92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0" name="Rectangle 113"/>
              <p:cNvSpPr>
                <a:spLocks noChangeArrowheads="1"/>
              </p:cNvSpPr>
              <p:nvPr/>
            </p:nvSpPr>
            <p:spPr bwMode="auto">
              <a:xfrm>
                <a:off x="4881" y="2360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1" name="Rectangle 114"/>
              <p:cNvSpPr>
                <a:spLocks noChangeArrowheads="1"/>
              </p:cNvSpPr>
              <p:nvPr/>
            </p:nvSpPr>
            <p:spPr bwMode="auto">
              <a:xfrm>
                <a:off x="808" y="2652"/>
                <a:ext cx="25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Lasten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2" name="Rectangle 115"/>
              <p:cNvSpPr>
                <a:spLocks noChangeArrowheads="1"/>
              </p:cNvSpPr>
              <p:nvPr/>
            </p:nvSpPr>
            <p:spPr bwMode="auto">
              <a:xfrm>
                <a:off x="808" y="2749"/>
                <a:ext cx="64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Doorzendcollecten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3" name="Rectangle 116"/>
              <p:cNvSpPr>
                <a:spLocks noChangeArrowheads="1"/>
              </p:cNvSpPr>
              <p:nvPr/>
            </p:nvSpPr>
            <p:spPr bwMode="auto">
              <a:xfrm>
                <a:off x="2740" y="2749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36.851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4" name="Rectangle 117"/>
              <p:cNvSpPr>
                <a:spLocks noChangeArrowheads="1"/>
              </p:cNvSpPr>
              <p:nvPr/>
            </p:nvSpPr>
            <p:spPr bwMode="auto">
              <a:xfrm>
                <a:off x="2009" y="2749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5" name="Rectangle 118"/>
              <p:cNvSpPr>
                <a:spLocks noChangeArrowheads="1"/>
              </p:cNvSpPr>
              <p:nvPr/>
            </p:nvSpPr>
            <p:spPr bwMode="auto">
              <a:xfrm>
                <a:off x="2740" y="274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6" name="Rectangle 119"/>
              <p:cNvSpPr>
                <a:spLocks noChangeArrowheads="1"/>
              </p:cNvSpPr>
              <p:nvPr/>
            </p:nvSpPr>
            <p:spPr bwMode="auto">
              <a:xfrm>
                <a:off x="3902" y="2749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27.060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7" name="Rectangle 120"/>
              <p:cNvSpPr>
                <a:spLocks noChangeArrowheads="1"/>
              </p:cNvSpPr>
              <p:nvPr/>
            </p:nvSpPr>
            <p:spPr bwMode="auto">
              <a:xfrm>
                <a:off x="3170" y="2749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8" name="Rectangle 121"/>
              <p:cNvSpPr>
                <a:spLocks noChangeArrowheads="1"/>
              </p:cNvSpPr>
              <p:nvPr/>
            </p:nvSpPr>
            <p:spPr bwMode="auto">
              <a:xfrm>
                <a:off x="3902" y="274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99" name="Rectangle 122"/>
              <p:cNvSpPr>
                <a:spLocks noChangeArrowheads="1"/>
              </p:cNvSpPr>
              <p:nvPr/>
            </p:nvSpPr>
            <p:spPr bwMode="auto">
              <a:xfrm>
                <a:off x="4881" y="2749"/>
                <a:ext cx="2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39.796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0" name="Rectangle 123"/>
              <p:cNvSpPr>
                <a:spLocks noChangeArrowheads="1"/>
              </p:cNvSpPr>
              <p:nvPr/>
            </p:nvSpPr>
            <p:spPr bwMode="auto">
              <a:xfrm>
                <a:off x="4149" y="2749"/>
                <a:ext cx="92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1" name="Rectangle 124"/>
              <p:cNvSpPr>
                <a:spLocks noChangeArrowheads="1"/>
              </p:cNvSpPr>
              <p:nvPr/>
            </p:nvSpPr>
            <p:spPr bwMode="auto">
              <a:xfrm>
                <a:off x="4881" y="274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2" name="Rectangle 125"/>
              <p:cNvSpPr>
                <a:spLocks noChangeArrowheads="1"/>
              </p:cNvSpPr>
              <p:nvPr/>
            </p:nvSpPr>
            <p:spPr bwMode="auto">
              <a:xfrm>
                <a:off x="808" y="2846"/>
                <a:ext cx="48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Ouderenwerk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3" name="Rectangle 126"/>
              <p:cNvSpPr>
                <a:spLocks noChangeArrowheads="1"/>
              </p:cNvSpPr>
              <p:nvPr/>
            </p:nvSpPr>
            <p:spPr bwMode="auto">
              <a:xfrm>
                <a:off x="2775" y="284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3.153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4" name="Rectangle 127"/>
              <p:cNvSpPr>
                <a:spLocks noChangeArrowheads="1"/>
              </p:cNvSpPr>
              <p:nvPr/>
            </p:nvSpPr>
            <p:spPr bwMode="auto">
              <a:xfrm>
                <a:off x="2009" y="284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5" name="Rectangle 128"/>
              <p:cNvSpPr>
                <a:spLocks noChangeArrowheads="1"/>
              </p:cNvSpPr>
              <p:nvPr/>
            </p:nvSpPr>
            <p:spPr bwMode="auto">
              <a:xfrm>
                <a:off x="2770" y="284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6" name="Rectangle 129"/>
              <p:cNvSpPr>
                <a:spLocks noChangeArrowheads="1"/>
              </p:cNvSpPr>
              <p:nvPr/>
            </p:nvSpPr>
            <p:spPr bwMode="auto">
              <a:xfrm>
                <a:off x="3937" y="284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2.500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7" name="Rectangle 130"/>
              <p:cNvSpPr>
                <a:spLocks noChangeArrowheads="1"/>
              </p:cNvSpPr>
              <p:nvPr/>
            </p:nvSpPr>
            <p:spPr bwMode="auto">
              <a:xfrm>
                <a:off x="3170" y="284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8" name="Rectangle 131"/>
              <p:cNvSpPr>
                <a:spLocks noChangeArrowheads="1"/>
              </p:cNvSpPr>
              <p:nvPr/>
            </p:nvSpPr>
            <p:spPr bwMode="auto">
              <a:xfrm>
                <a:off x="3932" y="284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09" name="Rectangle 132"/>
              <p:cNvSpPr>
                <a:spLocks noChangeArrowheads="1"/>
              </p:cNvSpPr>
              <p:nvPr/>
            </p:nvSpPr>
            <p:spPr bwMode="auto">
              <a:xfrm>
                <a:off x="4915" y="284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3.541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0" name="Rectangle 133"/>
              <p:cNvSpPr>
                <a:spLocks noChangeArrowheads="1"/>
              </p:cNvSpPr>
              <p:nvPr/>
            </p:nvSpPr>
            <p:spPr bwMode="auto">
              <a:xfrm>
                <a:off x="4149" y="284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1" name="Rectangle 134"/>
              <p:cNvSpPr>
                <a:spLocks noChangeArrowheads="1"/>
              </p:cNvSpPr>
              <p:nvPr/>
            </p:nvSpPr>
            <p:spPr bwMode="auto">
              <a:xfrm>
                <a:off x="4910" y="284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2" name="Rectangle 135"/>
              <p:cNvSpPr>
                <a:spLocks noChangeArrowheads="1"/>
              </p:cNvSpPr>
              <p:nvPr/>
            </p:nvSpPr>
            <p:spPr bwMode="auto">
              <a:xfrm>
                <a:off x="808" y="2943"/>
                <a:ext cx="45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Kerktelefoon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3" name="Rectangle 136"/>
              <p:cNvSpPr>
                <a:spLocks noChangeArrowheads="1"/>
              </p:cNvSpPr>
              <p:nvPr/>
            </p:nvSpPr>
            <p:spPr bwMode="auto">
              <a:xfrm>
                <a:off x="2775" y="2943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4.058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4" name="Rectangle 137"/>
              <p:cNvSpPr>
                <a:spLocks noChangeArrowheads="1"/>
              </p:cNvSpPr>
              <p:nvPr/>
            </p:nvSpPr>
            <p:spPr bwMode="auto">
              <a:xfrm>
                <a:off x="2009" y="2943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5" name="Rectangle 138"/>
              <p:cNvSpPr>
                <a:spLocks noChangeArrowheads="1"/>
              </p:cNvSpPr>
              <p:nvPr/>
            </p:nvSpPr>
            <p:spPr bwMode="auto">
              <a:xfrm>
                <a:off x="2770" y="294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6" name="Rectangle 139"/>
              <p:cNvSpPr>
                <a:spLocks noChangeArrowheads="1"/>
              </p:cNvSpPr>
              <p:nvPr/>
            </p:nvSpPr>
            <p:spPr bwMode="auto">
              <a:xfrm>
                <a:off x="3937" y="2943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3.000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7" name="Rectangle 140"/>
              <p:cNvSpPr>
                <a:spLocks noChangeArrowheads="1"/>
              </p:cNvSpPr>
              <p:nvPr/>
            </p:nvSpPr>
            <p:spPr bwMode="auto">
              <a:xfrm>
                <a:off x="3170" y="2943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8" name="Rectangle 141"/>
              <p:cNvSpPr>
                <a:spLocks noChangeArrowheads="1"/>
              </p:cNvSpPr>
              <p:nvPr/>
            </p:nvSpPr>
            <p:spPr bwMode="auto">
              <a:xfrm>
                <a:off x="3932" y="294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19" name="Rectangle 142"/>
              <p:cNvSpPr>
                <a:spLocks noChangeArrowheads="1"/>
              </p:cNvSpPr>
              <p:nvPr/>
            </p:nvSpPr>
            <p:spPr bwMode="auto">
              <a:xfrm>
                <a:off x="4915" y="2943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3.675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0" name="Rectangle 143"/>
              <p:cNvSpPr>
                <a:spLocks noChangeArrowheads="1"/>
              </p:cNvSpPr>
              <p:nvPr/>
            </p:nvSpPr>
            <p:spPr bwMode="auto">
              <a:xfrm>
                <a:off x="4149" y="2943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1" name="Rectangle 144"/>
              <p:cNvSpPr>
                <a:spLocks noChangeArrowheads="1"/>
              </p:cNvSpPr>
              <p:nvPr/>
            </p:nvSpPr>
            <p:spPr bwMode="auto">
              <a:xfrm>
                <a:off x="4910" y="2943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2" name="Rectangle 145"/>
              <p:cNvSpPr>
                <a:spLocks noChangeArrowheads="1"/>
              </p:cNvSpPr>
              <p:nvPr/>
            </p:nvSpPr>
            <p:spPr bwMode="auto">
              <a:xfrm>
                <a:off x="808" y="3040"/>
                <a:ext cx="43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AZC/st Gave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3" name="Rectangle 146"/>
              <p:cNvSpPr>
                <a:spLocks noChangeArrowheads="1"/>
              </p:cNvSpPr>
              <p:nvPr/>
            </p:nvSpPr>
            <p:spPr bwMode="auto">
              <a:xfrm>
                <a:off x="2908" y="3040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4" name="Rectangle 147"/>
              <p:cNvSpPr>
                <a:spLocks noChangeArrowheads="1"/>
              </p:cNvSpPr>
              <p:nvPr/>
            </p:nvSpPr>
            <p:spPr bwMode="auto">
              <a:xfrm>
                <a:off x="2009" y="3040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5" name="Rectangle 148"/>
              <p:cNvSpPr>
                <a:spLocks noChangeArrowheads="1"/>
              </p:cNvSpPr>
              <p:nvPr/>
            </p:nvSpPr>
            <p:spPr bwMode="auto">
              <a:xfrm>
                <a:off x="2904" y="3040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6" name="Rectangle 149"/>
              <p:cNvSpPr>
                <a:spLocks noChangeArrowheads="1"/>
              </p:cNvSpPr>
              <p:nvPr/>
            </p:nvSpPr>
            <p:spPr bwMode="auto">
              <a:xfrm>
                <a:off x="4070" y="3040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7" name="Rectangle 150"/>
              <p:cNvSpPr>
                <a:spLocks noChangeArrowheads="1"/>
              </p:cNvSpPr>
              <p:nvPr/>
            </p:nvSpPr>
            <p:spPr bwMode="auto">
              <a:xfrm>
                <a:off x="3170" y="3040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8" name="Rectangle 151"/>
              <p:cNvSpPr>
                <a:spLocks noChangeArrowheads="1"/>
              </p:cNvSpPr>
              <p:nvPr/>
            </p:nvSpPr>
            <p:spPr bwMode="auto">
              <a:xfrm>
                <a:off x="4065" y="3040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29" name="Rectangle 152"/>
              <p:cNvSpPr>
                <a:spLocks noChangeArrowheads="1"/>
              </p:cNvSpPr>
              <p:nvPr/>
            </p:nvSpPr>
            <p:spPr bwMode="auto">
              <a:xfrm>
                <a:off x="4915" y="3040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1.802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0" name="Rectangle 153"/>
              <p:cNvSpPr>
                <a:spLocks noChangeArrowheads="1"/>
              </p:cNvSpPr>
              <p:nvPr/>
            </p:nvSpPr>
            <p:spPr bwMode="auto">
              <a:xfrm>
                <a:off x="4149" y="3040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1" name="Rectangle 154"/>
              <p:cNvSpPr>
                <a:spLocks noChangeArrowheads="1"/>
              </p:cNvSpPr>
              <p:nvPr/>
            </p:nvSpPr>
            <p:spPr bwMode="auto">
              <a:xfrm>
                <a:off x="4910" y="3040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2" name="Rectangle 155"/>
              <p:cNvSpPr>
                <a:spLocks noChangeArrowheads="1"/>
              </p:cNvSpPr>
              <p:nvPr/>
            </p:nvSpPr>
            <p:spPr bwMode="auto">
              <a:xfrm>
                <a:off x="808" y="3137"/>
                <a:ext cx="15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TFC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3" name="Rectangle 156"/>
              <p:cNvSpPr>
                <a:spLocks noChangeArrowheads="1"/>
              </p:cNvSpPr>
              <p:nvPr/>
            </p:nvSpPr>
            <p:spPr bwMode="auto">
              <a:xfrm>
                <a:off x="2775" y="3137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4.656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4" name="Rectangle 157"/>
              <p:cNvSpPr>
                <a:spLocks noChangeArrowheads="1"/>
              </p:cNvSpPr>
              <p:nvPr/>
            </p:nvSpPr>
            <p:spPr bwMode="auto">
              <a:xfrm>
                <a:off x="2009" y="3137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5" name="Rectangle 158"/>
              <p:cNvSpPr>
                <a:spLocks noChangeArrowheads="1"/>
              </p:cNvSpPr>
              <p:nvPr/>
            </p:nvSpPr>
            <p:spPr bwMode="auto">
              <a:xfrm>
                <a:off x="2770" y="3137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6" name="Rectangle 159"/>
              <p:cNvSpPr>
                <a:spLocks noChangeArrowheads="1"/>
              </p:cNvSpPr>
              <p:nvPr/>
            </p:nvSpPr>
            <p:spPr bwMode="auto">
              <a:xfrm>
                <a:off x="3937" y="3137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3.500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7" name="Rectangle 160"/>
              <p:cNvSpPr>
                <a:spLocks noChangeArrowheads="1"/>
              </p:cNvSpPr>
              <p:nvPr/>
            </p:nvSpPr>
            <p:spPr bwMode="auto">
              <a:xfrm>
                <a:off x="3170" y="3137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8" name="Rectangle 161"/>
              <p:cNvSpPr>
                <a:spLocks noChangeArrowheads="1"/>
              </p:cNvSpPr>
              <p:nvPr/>
            </p:nvSpPr>
            <p:spPr bwMode="auto">
              <a:xfrm>
                <a:off x="3932" y="3137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39" name="Rectangle 162"/>
              <p:cNvSpPr>
                <a:spLocks noChangeArrowheads="1"/>
              </p:cNvSpPr>
              <p:nvPr/>
            </p:nvSpPr>
            <p:spPr bwMode="auto">
              <a:xfrm>
                <a:off x="5049" y="3137"/>
                <a:ext cx="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0" name="Rectangle 163"/>
              <p:cNvSpPr>
                <a:spLocks noChangeArrowheads="1"/>
              </p:cNvSpPr>
              <p:nvPr/>
            </p:nvSpPr>
            <p:spPr bwMode="auto">
              <a:xfrm>
                <a:off x="4149" y="3137"/>
                <a:ext cx="112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1" name="Rectangle 164"/>
              <p:cNvSpPr>
                <a:spLocks noChangeArrowheads="1"/>
              </p:cNvSpPr>
              <p:nvPr/>
            </p:nvSpPr>
            <p:spPr bwMode="auto">
              <a:xfrm>
                <a:off x="5044" y="3137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2" name="Rectangle 165"/>
              <p:cNvSpPr>
                <a:spLocks noChangeArrowheads="1"/>
              </p:cNvSpPr>
              <p:nvPr/>
            </p:nvSpPr>
            <p:spPr bwMode="auto">
              <a:xfrm>
                <a:off x="808" y="3235"/>
                <a:ext cx="22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DMW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3" name="Rectangle 166"/>
              <p:cNvSpPr>
                <a:spLocks noChangeArrowheads="1"/>
              </p:cNvSpPr>
              <p:nvPr/>
            </p:nvSpPr>
            <p:spPr bwMode="auto">
              <a:xfrm>
                <a:off x="2775" y="3235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3.710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4" name="Rectangle 167"/>
              <p:cNvSpPr>
                <a:spLocks noChangeArrowheads="1"/>
              </p:cNvSpPr>
              <p:nvPr/>
            </p:nvSpPr>
            <p:spPr bwMode="auto">
              <a:xfrm>
                <a:off x="2009" y="3235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5" name="Rectangle 168"/>
              <p:cNvSpPr>
                <a:spLocks noChangeArrowheads="1"/>
              </p:cNvSpPr>
              <p:nvPr/>
            </p:nvSpPr>
            <p:spPr bwMode="auto">
              <a:xfrm>
                <a:off x="2770" y="323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6" name="Rectangle 169"/>
              <p:cNvSpPr>
                <a:spLocks noChangeArrowheads="1"/>
              </p:cNvSpPr>
              <p:nvPr/>
            </p:nvSpPr>
            <p:spPr bwMode="auto">
              <a:xfrm>
                <a:off x="3937" y="3235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3.400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7" name="Rectangle 170"/>
              <p:cNvSpPr>
                <a:spLocks noChangeArrowheads="1"/>
              </p:cNvSpPr>
              <p:nvPr/>
            </p:nvSpPr>
            <p:spPr bwMode="auto">
              <a:xfrm>
                <a:off x="3170" y="3235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8" name="Rectangle 171"/>
              <p:cNvSpPr>
                <a:spLocks noChangeArrowheads="1"/>
              </p:cNvSpPr>
              <p:nvPr/>
            </p:nvSpPr>
            <p:spPr bwMode="auto">
              <a:xfrm>
                <a:off x="3932" y="323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49" name="Rectangle 172"/>
              <p:cNvSpPr>
                <a:spLocks noChangeArrowheads="1"/>
              </p:cNvSpPr>
              <p:nvPr/>
            </p:nvSpPr>
            <p:spPr bwMode="auto">
              <a:xfrm>
                <a:off x="4915" y="3235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3.997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0" name="Rectangle 173"/>
              <p:cNvSpPr>
                <a:spLocks noChangeArrowheads="1"/>
              </p:cNvSpPr>
              <p:nvPr/>
            </p:nvSpPr>
            <p:spPr bwMode="auto">
              <a:xfrm>
                <a:off x="4149" y="3235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1" name="Rectangle 174"/>
              <p:cNvSpPr>
                <a:spLocks noChangeArrowheads="1"/>
              </p:cNvSpPr>
              <p:nvPr/>
            </p:nvSpPr>
            <p:spPr bwMode="auto">
              <a:xfrm>
                <a:off x="4910" y="3235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2" name="Rectangle 175"/>
              <p:cNvSpPr>
                <a:spLocks noChangeArrowheads="1"/>
              </p:cNvSpPr>
              <p:nvPr/>
            </p:nvSpPr>
            <p:spPr bwMode="auto">
              <a:xfrm>
                <a:off x="808" y="3332"/>
                <a:ext cx="59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Algemene kosten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3" name="Rectangle 176"/>
              <p:cNvSpPr>
                <a:spLocks noChangeArrowheads="1"/>
              </p:cNvSpPr>
              <p:nvPr/>
            </p:nvSpPr>
            <p:spPr bwMode="auto">
              <a:xfrm>
                <a:off x="2829" y="3332"/>
                <a:ext cx="15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184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4" name="Rectangle 177"/>
              <p:cNvSpPr>
                <a:spLocks noChangeArrowheads="1"/>
              </p:cNvSpPr>
              <p:nvPr/>
            </p:nvSpPr>
            <p:spPr bwMode="auto">
              <a:xfrm>
                <a:off x="2009" y="3332"/>
                <a:ext cx="103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5" name="Rectangle 178"/>
              <p:cNvSpPr>
                <a:spLocks noChangeArrowheads="1"/>
              </p:cNvSpPr>
              <p:nvPr/>
            </p:nvSpPr>
            <p:spPr bwMode="auto">
              <a:xfrm>
                <a:off x="2829" y="333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6" name="Rectangle 179"/>
              <p:cNvSpPr>
                <a:spLocks noChangeArrowheads="1"/>
              </p:cNvSpPr>
              <p:nvPr/>
            </p:nvSpPr>
            <p:spPr bwMode="auto">
              <a:xfrm>
                <a:off x="3937" y="3332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1.100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7" name="Rectangle 180"/>
              <p:cNvSpPr>
                <a:spLocks noChangeArrowheads="1"/>
              </p:cNvSpPr>
              <p:nvPr/>
            </p:nvSpPr>
            <p:spPr bwMode="auto">
              <a:xfrm>
                <a:off x="3170" y="3332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8" name="Rectangle 181"/>
              <p:cNvSpPr>
                <a:spLocks noChangeArrowheads="1"/>
              </p:cNvSpPr>
              <p:nvPr/>
            </p:nvSpPr>
            <p:spPr bwMode="auto">
              <a:xfrm>
                <a:off x="3932" y="333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59" name="Rectangle 182"/>
              <p:cNvSpPr>
                <a:spLocks noChangeArrowheads="1"/>
              </p:cNvSpPr>
              <p:nvPr/>
            </p:nvSpPr>
            <p:spPr bwMode="auto">
              <a:xfrm>
                <a:off x="4970" y="3332"/>
                <a:ext cx="15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396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0" name="Rectangle 183"/>
              <p:cNvSpPr>
                <a:spLocks noChangeArrowheads="1"/>
              </p:cNvSpPr>
              <p:nvPr/>
            </p:nvSpPr>
            <p:spPr bwMode="auto">
              <a:xfrm>
                <a:off x="4149" y="3332"/>
                <a:ext cx="103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1" name="Rectangle 184"/>
              <p:cNvSpPr>
                <a:spLocks noChangeArrowheads="1"/>
              </p:cNvSpPr>
              <p:nvPr/>
            </p:nvSpPr>
            <p:spPr bwMode="auto">
              <a:xfrm>
                <a:off x="4970" y="3332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2" name="Rectangle 185"/>
              <p:cNvSpPr>
                <a:spLocks noChangeArrowheads="1"/>
              </p:cNvSpPr>
              <p:nvPr/>
            </p:nvSpPr>
            <p:spPr bwMode="auto">
              <a:xfrm>
                <a:off x="808" y="3429"/>
                <a:ext cx="41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Afschrijving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3" name="Rectangle 186"/>
              <p:cNvSpPr>
                <a:spLocks noChangeArrowheads="1"/>
              </p:cNvSpPr>
              <p:nvPr/>
            </p:nvSpPr>
            <p:spPr bwMode="auto">
              <a:xfrm>
                <a:off x="2864" y="3429"/>
                <a:ext cx="11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92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4" name="Rectangle 187"/>
              <p:cNvSpPr>
                <a:spLocks noChangeArrowheads="1"/>
              </p:cNvSpPr>
              <p:nvPr/>
            </p:nvSpPr>
            <p:spPr bwMode="auto">
              <a:xfrm>
                <a:off x="2009" y="3429"/>
                <a:ext cx="106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5" name="Rectangle 188"/>
              <p:cNvSpPr>
                <a:spLocks noChangeArrowheads="1"/>
              </p:cNvSpPr>
              <p:nvPr/>
            </p:nvSpPr>
            <p:spPr bwMode="auto">
              <a:xfrm>
                <a:off x="2859" y="342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6" name="Rectangle 189"/>
              <p:cNvSpPr>
                <a:spLocks noChangeArrowheads="1"/>
              </p:cNvSpPr>
              <p:nvPr/>
            </p:nvSpPr>
            <p:spPr bwMode="auto">
              <a:xfrm>
                <a:off x="4025" y="3429"/>
                <a:ext cx="11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7" name="Rectangle 190"/>
              <p:cNvSpPr>
                <a:spLocks noChangeArrowheads="1"/>
              </p:cNvSpPr>
              <p:nvPr/>
            </p:nvSpPr>
            <p:spPr bwMode="auto">
              <a:xfrm>
                <a:off x="3170" y="3429"/>
                <a:ext cx="106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8" name="Rectangle 191"/>
              <p:cNvSpPr>
                <a:spLocks noChangeArrowheads="1"/>
              </p:cNvSpPr>
              <p:nvPr/>
            </p:nvSpPr>
            <p:spPr bwMode="auto">
              <a:xfrm>
                <a:off x="4021" y="342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69" name="Rectangle 192"/>
              <p:cNvSpPr>
                <a:spLocks noChangeArrowheads="1"/>
              </p:cNvSpPr>
              <p:nvPr/>
            </p:nvSpPr>
            <p:spPr bwMode="auto">
              <a:xfrm>
                <a:off x="4970" y="3429"/>
                <a:ext cx="15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134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0" name="Rectangle 193"/>
              <p:cNvSpPr>
                <a:spLocks noChangeArrowheads="1"/>
              </p:cNvSpPr>
              <p:nvPr/>
            </p:nvSpPr>
            <p:spPr bwMode="auto">
              <a:xfrm>
                <a:off x="4149" y="3429"/>
                <a:ext cx="103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1" name="Rectangle 194"/>
              <p:cNvSpPr>
                <a:spLocks noChangeArrowheads="1"/>
              </p:cNvSpPr>
              <p:nvPr/>
            </p:nvSpPr>
            <p:spPr bwMode="auto">
              <a:xfrm>
                <a:off x="4970" y="3429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2" name="Rectangle 195"/>
              <p:cNvSpPr>
                <a:spLocks noChangeArrowheads="1"/>
              </p:cNvSpPr>
              <p:nvPr/>
            </p:nvSpPr>
            <p:spPr bwMode="auto">
              <a:xfrm>
                <a:off x="808" y="3526"/>
                <a:ext cx="123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Diaconale giften en ondersteuningen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4" name="Rectangle 197"/>
              <p:cNvSpPr>
                <a:spLocks noChangeArrowheads="1"/>
              </p:cNvSpPr>
              <p:nvPr/>
            </p:nvSpPr>
            <p:spPr bwMode="auto">
              <a:xfrm>
                <a:off x="2775" y="352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4.315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5" name="Rectangle 198"/>
              <p:cNvSpPr>
                <a:spLocks noChangeArrowheads="1"/>
              </p:cNvSpPr>
              <p:nvPr/>
            </p:nvSpPr>
            <p:spPr bwMode="auto">
              <a:xfrm>
                <a:off x="2009" y="352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6" name="Rectangle 199"/>
              <p:cNvSpPr>
                <a:spLocks noChangeArrowheads="1"/>
              </p:cNvSpPr>
              <p:nvPr/>
            </p:nvSpPr>
            <p:spPr bwMode="auto">
              <a:xfrm>
                <a:off x="2770" y="352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7" name="Rectangle 200"/>
              <p:cNvSpPr>
                <a:spLocks noChangeArrowheads="1"/>
              </p:cNvSpPr>
              <p:nvPr/>
            </p:nvSpPr>
            <p:spPr bwMode="auto">
              <a:xfrm>
                <a:off x="3937" y="352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8.290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8" name="Rectangle 201"/>
              <p:cNvSpPr>
                <a:spLocks noChangeArrowheads="1"/>
              </p:cNvSpPr>
              <p:nvPr/>
            </p:nvSpPr>
            <p:spPr bwMode="auto">
              <a:xfrm>
                <a:off x="3170" y="352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79" name="Rectangle 202"/>
              <p:cNvSpPr>
                <a:spLocks noChangeArrowheads="1"/>
              </p:cNvSpPr>
              <p:nvPr/>
            </p:nvSpPr>
            <p:spPr bwMode="auto">
              <a:xfrm>
                <a:off x="3932" y="3526"/>
                <a:ext cx="5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80" name="Rectangle 203"/>
              <p:cNvSpPr>
                <a:spLocks noChangeArrowheads="1"/>
              </p:cNvSpPr>
              <p:nvPr/>
            </p:nvSpPr>
            <p:spPr bwMode="auto">
              <a:xfrm>
                <a:off x="4915" y="3526"/>
                <a:ext cx="21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5.910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81" name="Rectangle 204"/>
              <p:cNvSpPr>
                <a:spLocks noChangeArrowheads="1"/>
              </p:cNvSpPr>
              <p:nvPr/>
            </p:nvSpPr>
            <p:spPr bwMode="auto">
              <a:xfrm>
                <a:off x="4149" y="3526"/>
                <a:ext cx="96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€                                                 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4910" y="352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808" y="3623"/>
              <a:ext cx="30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Quotum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2775" y="3623"/>
              <a:ext cx="21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1.205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2009" y="3623"/>
              <a:ext cx="9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€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2770" y="3623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3937" y="3623"/>
              <a:ext cx="21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1.200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3170" y="3623"/>
              <a:ext cx="9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€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3932" y="3623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4970" y="3623"/>
              <a:ext cx="1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748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4149" y="3623"/>
              <a:ext cx="103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€    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4970" y="3623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808" y="3817"/>
              <a:ext cx="47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Totale lasten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2740" y="3817"/>
              <a:ext cx="2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58.224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2009" y="3817"/>
              <a:ext cx="9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0"/>
            <p:cNvSpPr>
              <a:spLocks noChangeArrowheads="1"/>
            </p:cNvSpPr>
            <p:nvPr/>
          </p:nvSpPr>
          <p:spPr bwMode="auto">
            <a:xfrm>
              <a:off x="2740" y="3817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3902" y="3817"/>
              <a:ext cx="2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50.140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3170" y="3817"/>
              <a:ext cx="9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3902" y="3817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4881" y="3817"/>
              <a:ext cx="2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59.999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4149" y="3817"/>
              <a:ext cx="9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6"/>
            <p:cNvSpPr>
              <a:spLocks noChangeArrowheads="1"/>
            </p:cNvSpPr>
            <p:nvPr/>
          </p:nvSpPr>
          <p:spPr bwMode="auto">
            <a:xfrm>
              <a:off x="4881" y="3817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808" y="4109"/>
              <a:ext cx="35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Resultaat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8"/>
            <p:cNvSpPr>
              <a:spLocks noChangeArrowheads="1"/>
            </p:cNvSpPr>
            <p:nvPr/>
          </p:nvSpPr>
          <p:spPr bwMode="auto">
            <a:xfrm>
              <a:off x="2775" y="4109"/>
              <a:ext cx="22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3.746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2009" y="4109"/>
              <a:ext cx="96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2770" y="4109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0" name="Rectangle 231"/>
            <p:cNvSpPr>
              <a:spLocks noChangeArrowheads="1"/>
            </p:cNvSpPr>
            <p:nvPr/>
          </p:nvSpPr>
          <p:spPr bwMode="auto">
            <a:xfrm>
              <a:off x="4070" y="4109"/>
              <a:ext cx="6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1" name="Rectangle 232"/>
            <p:cNvSpPr>
              <a:spLocks noChangeArrowheads="1"/>
            </p:cNvSpPr>
            <p:nvPr/>
          </p:nvSpPr>
          <p:spPr bwMode="auto">
            <a:xfrm>
              <a:off x="3170" y="4109"/>
              <a:ext cx="112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2" name="Rectangle 233"/>
            <p:cNvSpPr>
              <a:spLocks noChangeArrowheads="1"/>
            </p:cNvSpPr>
            <p:nvPr/>
          </p:nvSpPr>
          <p:spPr bwMode="auto">
            <a:xfrm>
              <a:off x="4065" y="4109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3" name="Rectangle 234"/>
            <p:cNvSpPr>
              <a:spLocks noChangeArrowheads="1"/>
            </p:cNvSpPr>
            <p:nvPr/>
          </p:nvSpPr>
          <p:spPr bwMode="auto">
            <a:xfrm>
              <a:off x="4970" y="4109"/>
              <a:ext cx="16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965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5" name="Rectangle 235"/>
            <p:cNvSpPr>
              <a:spLocks noChangeArrowheads="1"/>
            </p:cNvSpPr>
            <p:nvPr/>
          </p:nvSpPr>
          <p:spPr bwMode="auto">
            <a:xfrm>
              <a:off x="4149" y="4109"/>
              <a:ext cx="103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€                                                    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6" name="Rectangle 236"/>
            <p:cNvSpPr>
              <a:spLocks noChangeArrowheads="1"/>
            </p:cNvSpPr>
            <p:nvPr/>
          </p:nvSpPr>
          <p:spPr bwMode="auto">
            <a:xfrm>
              <a:off x="4970" y="4109"/>
              <a:ext cx="6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7" name="Rectangle 237"/>
            <p:cNvSpPr>
              <a:spLocks noChangeArrowheads="1"/>
            </p:cNvSpPr>
            <p:nvPr/>
          </p:nvSpPr>
          <p:spPr bwMode="auto">
            <a:xfrm>
              <a:off x="808" y="420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244062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8" name="Rectangle 238"/>
            <p:cNvSpPr>
              <a:spLocks noChangeArrowheads="1"/>
            </p:cNvSpPr>
            <p:nvPr/>
          </p:nvSpPr>
          <p:spPr bwMode="auto">
            <a:xfrm>
              <a:off x="1994" y="420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244062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9" name="Rectangle 239"/>
            <p:cNvSpPr>
              <a:spLocks noChangeArrowheads="1"/>
            </p:cNvSpPr>
            <p:nvPr/>
          </p:nvSpPr>
          <p:spPr bwMode="auto">
            <a:xfrm>
              <a:off x="2973" y="420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244062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0" name="Rectangle 240"/>
            <p:cNvSpPr>
              <a:spLocks noChangeArrowheads="1"/>
            </p:cNvSpPr>
            <p:nvPr/>
          </p:nvSpPr>
          <p:spPr bwMode="auto">
            <a:xfrm>
              <a:off x="3156" y="420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244062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1" name="Rectangle 241"/>
            <p:cNvSpPr>
              <a:spLocks noChangeArrowheads="1"/>
            </p:cNvSpPr>
            <p:nvPr/>
          </p:nvSpPr>
          <p:spPr bwMode="auto">
            <a:xfrm>
              <a:off x="4134" y="4206"/>
              <a:ext cx="5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0" i="0" u="none" strike="noStrike" cap="none" normalizeH="0" baseline="0" dirty="0" smtClean="0">
                  <a:ln>
                    <a:noFill/>
                  </a:ln>
                  <a:solidFill>
                    <a:srgbClr val="244062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2" name="Rectangle 242"/>
            <p:cNvSpPr>
              <a:spLocks noChangeArrowheads="1"/>
            </p:cNvSpPr>
            <p:nvPr/>
          </p:nvSpPr>
          <p:spPr bwMode="auto">
            <a:xfrm>
              <a:off x="1885" y="695"/>
              <a:ext cx="16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Diaconie Hersteld Hervormde Gemeente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3" name="Rectangle 243"/>
            <p:cNvSpPr>
              <a:spLocks noChangeArrowheads="1"/>
            </p:cNvSpPr>
            <p:nvPr/>
          </p:nvSpPr>
          <p:spPr bwMode="auto">
            <a:xfrm>
              <a:off x="2399" y="816"/>
              <a:ext cx="110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Vergelijking van Baten en Lasten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4" name="Rectangle 244"/>
            <p:cNvSpPr>
              <a:spLocks noChangeArrowheads="1"/>
            </p:cNvSpPr>
            <p:nvPr/>
          </p:nvSpPr>
          <p:spPr bwMode="auto">
            <a:xfrm>
              <a:off x="793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75" name="Rectangle 245"/>
            <p:cNvSpPr>
              <a:spLocks noChangeArrowheads="1"/>
            </p:cNvSpPr>
            <p:nvPr/>
          </p:nvSpPr>
          <p:spPr bwMode="auto">
            <a:xfrm>
              <a:off x="1109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76" name="Rectangle 246"/>
            <p:cNvSpPr>
              <a:spLocks noChangeArrowheads="1"/>
            </p:cNvSpPr>
            <p:nvPr/>
          </p:nvSpPr>
          <p:spPr bwMode="auto">
            <a:xfrm>
              <a:off x="1426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77" name="Rectangle 247"/>
            <p:cNvSpPr>
              <a:spLocks noChangeArrowheads="1"/>
            </p:cNvSpPr>
            <p:nvPr/>
          </p:nvSpPr>
          <p:spPr bwMode="auto">
            <a:xfrm>
              <a:off x="1979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78" name="Rectangle 248"/>
            <p:cNvSpPr>
              <a:spLocks noChangeArrowheads="1"/>
            </p:cNvSpPr>
            <p:nvPr/>
          </p:nvSpPr>
          <p:spPr bwMode="auto">
            <a:xfrm>
              <a:off x="2958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79" name="Rectangle 249"/>
            <p:cNvSpPr>
              <a:spLocks noChangeArrowheads="1"/>
            </p:cNvSpPr>
            <p:nvPr/>
          </p:nvSpPr>
          <p:spPr bwMode="auto">
            <a:xfrm>
              <a:off x="3141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0" name="Rectangle 250"/>
            <p:cNvSpPr>
              <a:spLocks noChangeArrowheads="1"/>
            </p:cNvSpPr>
            <p:nvPr/>
          </p:nvSpPr>
          <p:spPr bwMode="auto">
            <a:xfrm>
              <a:off x="4119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1" name="Rectangle 251"/>
            <p:cNvSpPr>
              <a:spLocks noChangeArrowheads="1"/>
            </p:cNvSpPr>
            <p:nvPr/>
          </p:nvSpPr>
          <p:spPr bwMode="auto">
            <a:xfrm>
              <a:off x="5098" y="5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2" name="Line 252"/>
            <p:cNvSpPr>
              <a:spLocks noChangeShapeType="1"/>
            </p:cNvSpPr>
            <p:nvPr/>
          </p:nvSpPr>
          <p:spPr bwMode="auto">
            <a:xfrm>
              <a:off x="1984" y="1078"/>
              <a:ext cx="97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3" name="Rectangle 253"/>
            <p:cNvSpPr>
              <a:spLocks noChangeArrowheads="1"/>
            </p:cNvSpPr>
            <p:nvPr/>
          </p:nvSpPr>
          <p:spPr bwMode="auto">
            <a:xfrm>
              <a:off x="1984" y="1078"/>
              <a:ext cx="979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4" name="Line 254"/>
            <p:cNvSpPr>
              <a:spLocks noChangeShapeType="1"/>
            </p:cNvSpPr>
            <p:nvPr/>
          </p:nvSpPr>
          <p:spPr bwMode="auto">
            <a:xfrm>
              <a:off x="1979" y="1078"/>
              <a:ext cx="0" cy="312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5" name="Rectangle 255"/>
            <p:cNvSpPr>
              <a:spLocks noChangeArrowheads="1"/>
            </p:cNvSpPr>
            <p:nvPr/>
          </p:nvSpPr>
          <p:spPr bwMode="auto">
            <a:xfrm>
              <a:off x="1979" y="1078"/>
              <a:ext cx="5" cy="31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6" name="Line 256"/>
            <p:cNvSpPr>
              <a:spLocks noChangeShapeType="1"/>
            </p:cNvSpPr>
            <p:nvPr/>
          </p:nvSpPr>
          <p:spPr bwMode="auto">
            <a:xfrm>
              <a:off x="1984" y="4196"/>
              <a:ext cx="97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7" name="Rectangle 257"/>
            <p:cNvSpPr>
              <a:spLocks noChangeArrowheads="1"/>
            </p:cNvSpPr>
            <p:nvPr/>
          </p:nvSpPr>
          <p:spPr bwMode="auto">
            <a:xfrm>
              <a:off x="1984" y="4196"/>
              <a:ext cx="979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8" name="Line 258"/>
            <p:cNvSpPr>
              <a:spLocks noChangeShapeType="1"/>
            </p:cNvSpPr>
            <p:nvPr/>
          </p:nvSpPr>
          <p:spPr bwMode="auto">
            <a:xfrm>
              <a:off x="2958" y="1083"/>
              <a:ext cx="0" cy="311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89" name="Rectangle 259"/>
            <p:cNvSpPr>
              <a:spLocks noChangeArrowheads="1"/>
            </p:cNvSpPr>
            <p:nvPr/>
          </p:nvSpPr>
          <p:spPr bwMode="auto">
            <a:xfrm>
              <a:off x="2958" y="1083"/>
              <a:ext cx="5" cy="3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0" name="Line 260"/>
            <p:cNvSpPr>
              <a:spLocks noChangeShapeType="1"/>
            </p:cNvSpPr>
            <p:nvPr/>
          </p:nvSpPr>
          <p:spPr bwMode="auto">
            <a:xfrm>
              <a:off x="793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1" name="Rectangle 261"/>
            <p:cNvSpPr>
              <a:spLocks noChangeArrowheads="1"/>
            </p:cNvSpPr>
            <p:nvPr/>
          </p:nvSpPr>
          <p:spPr bwMode="auto">
            <a:xfrm>
              <a:off x="793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2" name="Line 262"/>
            <p:cNvSpPr>
              <a:spLocks noChangeShapeType="1"/>
            </p:cNvSpPr>
            <p:nvPr/>
          </p:nvSpPr>
          <p:spPr bwMode="auto">
            <a:xfrm>
              <a:off x="1109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3" name="Rectangle 263"/>
            <p:cNvSpPr>
              <a:spLocks noChangeArrowheads="1"/>
            </p:cNvSpPr>
            <p:nvPr/>
          </p:nvSpPr>
          <p:spPr bwMode="auto">
            <a:xfrm>
              <a:off x="1109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4" name="Line 264"/>
            <p:cNvSpPr>
              <a:spLocks noChangeShapeType="1"/>
            </p:cNvSpPr>
            <p:nvPr/>
          </p:nvSpPr>
          <p:spPr bwMode="auto">
            <a:xfrm>
              <a:off x="1426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5" name="Rectangle 265"/>
            <p:cNvSpPr>
              <a:spLocks noChangeArrowheads="1"/>
            </p:cNvSpPr>
            <p:nvPr/>
          </p:nvSpPr>
          <p:spPr bwMode="auto">
            <a:xfrm>
              <a:off x="1426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6" name="Line 266"/>
            <p:cNvSpPr>
              <a:spLocks noChangeShapeType="1"/>
            </p:cNvSpPr>
            <p:nvPr/>
          </p:nvSpPr>
          <p:spPr bwMode="auto">
            <a:xfrm>
              <a:off x="1979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7" name="Rectangle 267"/>
            <p:cNvSpPr>
              <a:spLocks noChangeArrowheads="1"/>
            </p:cNvSpPr>
            <p:nvPr/>
          </p:nvSpPr>
          <p:spPr bwMode="auto">
            <a:xfrm>
              <a:off x="1979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8" name="Line 268"/>
            <p:cNvSpPr>
              <a:spLocks noChangeShapeType="1"/>
            </p:cNvSpPr>
            <p:nvPr/>
          </p:nvSpPr>
          <p:spPr bwMode="auto">
            <a:xfrm>
              <a:off x="2958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399" name="Rectangle 269"/>
            <p:cNvSpPr>
              <a:spLocks noChangeArrowheads="1"/>
            </p:cNvSpPr>
            <p:nvPr/>
          </p:nvSpPr>
          <p:spPr bwMode="auto">
            <a:xfrm>
              <a:off x="2958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0" name="Line 270"/>
            <p:cNvSpPr>
              <a:spLocks noChangeShapeType="1"/>
            </p:cNvSpPr>
            <p:nvPr/>
          </p:nvSpPr>
          <p:spPr bwMode="auto">
            <a:xfrm>
              <a:off x="3141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1" name="Rectangle 271"/>
            <p:cNvSpPr>
              <a:spLocks noChangeArrowheads="1"/>
            </p:cNvSpPr>
            <p:nvPr/>
          </p:nvSpPr>
          <p:spPr bwMode="auto">
            <a:xfrm>
              <a:off x="3141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2" name="Line 272"/>
            <p:cNvSpPr>
              <a:spLocks noChangeShapeType="1"/>
            </p:cNvSpPr>
            <p:nvPr/>
          </p:nvSpPr>
          <p:spPr bwMode="auto">
            <a:xfrm>
              <a:off x="4119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3" name="Rectangle 273"/>
            <p:cNvSpPr>
              <a:spLocks noChangeArrowheads="1"/>
            </p:cNvSpPr>
            <p:nvPr/>
          </p:nvSpPr>
          <p:spPr bwMode="auto">
            <a:xfrm>
              <a:off x="4119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4" name="Line 274"/>
            <p:cNvSpPr>
              <a:spLocks noChangeShapeType="1"/>
            </p:cNvSpPr>
            <p:nvPr/>
          </p:nvSpPr>
          <p:spPr bwMode="auto">
            <a:xfrm>
              <a:off x="5098" y="42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5" name="Rectangle 275"/>
            <p:cNvSpPr>
              <a:spLocks noChangeArrowheads="1"/>
            </p:cNvSpPr>
            <p:nvPr/>
          </p:nvSpPr>
          <p:spPr bwMode="auto">
            <a:xfrm>
              <a:off x="5098" y="429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6" name="Line 276"/>
            <p:cNvSpPr>
              <a:spLocks noChangeShapeType="1"/>
            </p:cNvSpPr>
            <p:nvPr/>
          </p:nvSpPr>
          <p:spPr bwMode="auto">
            <a:xfrm>
              <a:off x="5103" y="5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7" name="Rectangle 277"/>
            <p:cNvSpPr>
              <a:spLocks noChangeArrowheads="1"/>
            </p:cNvSpPr>
            <p:nvPr/>
          </p:nvSpPr>
          <p:spPr bwMode="auto">
            <a:xfrm>
              <a:off x="5103" y="55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8" name="Line 278"/>
            <p:cNvSpPr>
              <a:spLocks noChangeShapeType="1"/>
            </p:cNvSpPr>
            <p:nvPr/>
          </p:nvSpPr>
          <p:spPr bwMode="auto">
            <a:xfrm>
              <a:off x="5103" y="6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09" name="Rectangle 279"/>
            <p:cNvSpPr>
              <a:spLocks noChangeArrowheads="1"/>
            </p:cNvSpPr>
            <p:nvPr/>
          </p:nvSpPr>
          <p:spPr bwMode="auto">
            <a:xfrm>
              <a:off x="5103" y="6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0" name="Line 280"/>
            <p:cNvSpPr>
              <a:spLocks noChangeShapeType="1"/>
            </p:cNvSpPr>
            <p:nvPr/>
          </p:nvSpPr>
          <p:spPr bwMode="auto">
            <a:xfrm>
              <a:off x="5103" y="80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1" name="Rectangle 281"/>
            <p:cNvSpPr>
              <a:spLocks noChangeArrowheads="1"/>
            </p:cNvSpPr>
            <p:nvPr/>
          </p:nvSpPr>
          <p:spPr bwMode="auto">
            <a:xfrm>
              <a:off x="5103" y="807"/>
              <a:ext cx="5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2" name="Line 282"/>
            <p:cNvSpPr>
              <a:spLocks noChangeShapeType="1"/>
            </p:cNvSpPr>
            <p:nvPr/>
          </p:nvSpPr>
          <p:spPr bwMode="auto">
            <a:xfrm>
              <a:off x="5103" y="9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3" name="Rectangle 283"/>
            <p:cNvSpPr>
              <a:spLocks noChangeArrowheads="1"/>
            </p:cNvSpPr>
            <p:nvPr/>
          </p:nvSpPr>
          <p:spPr bwMode="auto">
            <a:xfrm>
              <a:off x="5103" y="9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4" name="Line 284"/>
            <p:cNvSpPr>
              <a:spLocks noChangeShapeType="1"/>
            </p:cNvSpPr>
            <p:nvPr/>
          </p:nvSpPr>
          <p:spPr bwMode="auto">
            <a:xfrm>
              <a:off x="5103" y="107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5" name="Rectangle 285"/>
            <p:cNvSpPr>
              <a:spLocks noChangeArrowheads="1"/>
            </p:cNvSpPr>
            <p:nvPr/>
          </p:nvSpPr>
          <p:spPr bwMode="auto">
            <a:xfrm>
              <a:off x="5103" y="107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6" name="Line 286"/>
            <p:cNvSpPr>
              <a:spLocks noChangeShapeType="1"/>
            </p:cNvSpPr>
            <p:nvPr/>
          </p:nvSpPr>
          <p:spPr bwMode="auto">
            <a:xfrm>
              <a:off x="5103" y="11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7" name="Rectangle 287"/>
            <p:cNvSpPr>
              <a:spLocks noChangeArrowheads="1"/>
            </p:cNvSpPr>
            <p:nvPr/>
          </p:nvSpPr>
          <p:spPr bwMode="auto">
            <a:xfrm>
              <a:off x="5103" y="11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8" name="Line 288"/>
            <p:cNvSpPr>
              <a:spLocks noChangeShapeType="1"/>
            </p:cNvSpPr>
            <p:nvPr/>
          </p:nvSpPr>
          <p:spPr bwMode="auto">
            <a:xfrm>
              <a:off x="5103" y="12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19" name="Rectangle 289"/>
            <p:cNvSpPr>
              <a:spLocks noChangeArrowheads="1"/>
            </p:cNvSpPr>
            <p:nvPr/>
          </p:nvSpPr>
          <p:spPr bwMode="auto">
            <a:xfrm>
              <a:off x="5103" y="128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0" name="Line 290"/>
            <p:cNvSpPr>
              <a:spLocks noChangeShapeType="1"/>
            </p:cNvSpPr>
            <p:nvPr/>
          </p:nvSpPr>
          <p:spPr bwMode="auto">
            <a:xfrm>
              <a:off x="5103" y="13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1" name="Rectangle 291"/>
            <p:cNvSpPr>
              <a:spLocks noChangeArrowheads="1"/>
            </p:cNvSpPr>
            <p:nvPr/>
          </p:nvSpPr>
          <p:spPr bwMode="auto">
            <a:xfrm>
              <a:off x="5103" y="1380"/>
              <a:ext cx="5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2" name="Line 292"/>
            <p:cNvSpPr>
              <a:spLocks noChangeShapeType="1"/>
            </p:cNvSpPr>
            <p:nvPr/>
          </p:nvSpPr>
          <p:spPr bwMode="auto">
            <a:xfrm>
              <a:off x="5103" y="147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3" name="Rectangle 293"/>
            <p:cNvSpPr>
              <a:spLocks noChangeArrowheads="1"/>
            </p:cNvSpPr>
            <p:nvPr/>
          </p:nvSpPr>
          <p:spPr bwMode="auto">
            <a:xfrm>
              <a:off x="5103" y="1477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4" name="Line 294"/>
            <p:cNvSpPr>
              <a:spLocks noChangeShapeType="1"/>
            </p:cNvSpPr>
            <p:nvPr/>
          </p:nvSpPr>
          <p:spPr bwMode="auto">
            <a:xfrm>
              <a:off x="5103" y="1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5" name="Rectangle 295"/>
            <p:cNvSpPr>
              <a:spLocks noChangeArrowheads="1"/>
            </p:cNvSpPr>
            <p:nvPr/>
          </p:nvSpPr>
          <p:spPr bwMode="auto">
            <a:xfrm>
              <a:off x="5103" y="157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6" name="Line 296"/>
            <p:cNvSpPr>
              <a:spLocks noChangeShapeType="1"/>
            </p:cNvSpPr>
            <p:nvPr/>
          </p:nvSpPr>
          <p:spPr bwMode="auto">
            <a:xfrm>
              <a:off x="5103" y="16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7" name="Rectangle 297"/>
            <p:cNvSpPr>
              <a:spLocks noChangeArrowheads="1"/>
            </p:cNvSpPr>
            <p:nvPr/>
          </p:nvSpPr>
          <p:spPr bwMode="auto">
            <a:xfrm>
              <a:off x="5103" y="1671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8" name="Line 298"/>
            <p:cNvSpPr>
              <a:spLocks noChangeShapeType="1"/>
            </p:cNvSpPr>
            <p:nvPr/>
          </p:nvSpPr>
          <p:spPr bwMode="auto">
            <a:xfrm>
              <a:off x="5103" y="17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29" name="Rectangle 299"/>
            <p:cNvSpPr>
              <a:spLocks noChangeArrowheads="1"/>
            </p:cNvSpPr>
            <p:nvPr/>
          </p:nvSpPr>
          <p:spPr bwMode="auto">
            <a:xfrm>
              <a:off x="5103" y="176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0" name="Line 300"/>
            <p:cNvSpPr>
              <a:spLocks noChangeShapeType="1"/>
            </p:cNvSpPr>
            <p:nvPr/>
          </p:nvSpPr>
          <p:spPr bwMode="auto">
            <a:xfrm>
              <a:off x="5103" y="18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1" name="Rectangle 301"/>
            <p:cNvSpPr>
              <a:spLocks noChangeArrowheads="1"/>
            </p:cNvSpPr>
            <p:nvPr/>
          </p:nvSpPr>
          <p:spPr bwMode="auto">
            <a:xfrm>
              <a:off x="5103" y="186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2" name="Line 302"/>
            <p:cNvSpPr>
              <a:spLocks noChangeShapeType="1"/>
            </p:cNvSpPr>
            <p:nvPr/>
          </p:nvSpPr>
          <p:spPr bwMode="auto">
            <a:xfrm>
              <a:off x="5103" y="19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3" name="Rectangle 303"/>
            <p:cNvSpPr>
              <a:spLocks noChangeArrowheads="1"/>
            </p:cNvSpPr>
            <p:nvPr/>
          </p:nvSpPr>
          <p:spPr bwMode="auto">
            <a:xfrm>
              <a:off x="5103" y="196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4" name="Line 304"/>
            <p:cNvSpPr>
              <a:spLocks noChangeShapeType="1"/>
            </p:cNvSpPr>
            <p:nvPr/>
          </p:nvSpPr>
          <p:spPr bwMode="auto">
            <a:xfrm>
              <a:off x="5103" y="205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5" name="Rectangle 305"/>
            <p:cNvSpPr>
              <a:spLocks noChangeArrowheads="1"/>
            </p:cNvSpPr>
            <p:nvPr/>
          </p:nvSpPr>
          <p:spPr bwMode="auto">
            <a:xfrm>
              <a:off x="5103" y="2059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6" name="Line 306"/>
            <p:cNvSpPr>
              <a:spLocks noChangeShapeType="1"/>
            </p:cNvSpPr>
            <p:nvPr/>
          </p:nvSpPr>
          <p:spPr bwMode="auto">
            <a:xfrm>
              <a:off x="5103" y="21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7" name="Rectangle 307"/>
            <p:cNvSpPr>
              <a:spLocks noChangeArrowheads="1"/>
            </p:cNvSpPr>
            <p:nvPr/>
          </p:nvSpPr>
          <p:spPr bwMode="auto">
            <a:xfrm>
              <a:off x="5103" y="215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8" name="Line 308"/>
            <p:cNvSpPr>
              <a:spLocks noChangeShapeType="1"/>
            </p:cNvSpPr>
            <p:nvPr/>
          </p:nvSpPr>
          <p:spPr bwMode="auto">
            <a:xfrm>
              <a:off x="5103" y="22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39" name="Rectangle 309"/>
            <p:cNvSpPr>
              <a:spLocks noChangeArrowheads="1"/>
            </p:cNvSpPr>
            <p:nvPr/>
          </p:nvSpPr>
          <p:spPr bwMode="auto">
            <a:xfrm>
              <a:off x="5103" y="2254"/>
              <a:ext cx="5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0" name="Line 310"/>
            <p:cNvSpPr>
              <a:spLocks noChangeShapeType="1"/>
            </p:cNvSpPr>
            <p:nvPr/>
          </p:nvSpPr>
          <p:spPr bwMode="auto">
            <a:xfrm>
              <a:off x="5103" y="23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1" name="Rectangle 311"/>
            <p:cNvSpPr>
              <a:spLocks noChangeArrowheads="1"/>
            </p:cNvSpPr>
            <p:nvPr/>
          </p:nvSpPr>
          <p:spPr bwMode="auto">
            <a:xfrm>
              <a:off x="5103" y="2351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2" name="Line 312"/>
            <p:cNvSpPr>
              <a:spLocks noChangeShapeType="1"/>
            </p:cNvSpPr>
            <p:nvPr/>
          </p:nvSpPr>
          <p:spPr bwMode="auto">
            <a:xfrm>
              <a:off x="5103" y="244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3" name="Rectangle 313"/>
            <p:cNvSpPr>
              <a:spLocks noChangeArrowheads="1"/>
            </p:cNvSpPr>
            <p:nvPr/>
          </p:nvSpPr>
          <p:spPr bwMode="auto">
            <a:xfrm>
              <a:off x="5103" y="244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4" name="Line 314"/>
            <p:cNvSpPr>
              <a:spLocks noChangeShapeType="1"/>
            </p:cNvSpPr>
            <p:nvPr/>
          </p:nvSpPr>
          <p:spPr bwMode="auto">
            <a:xfrm>
              <a:off x="5103" y="254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5" name="Rectangle 315"/>
            <p:cNvSpPr>
              <a:spLocks noChangeArrowheads="1"/>
            </p:cNvSpPr>
            <p:nvPr/>
          </p:nvSpPr>
          <p:spPr bwMode="auto">
            <a:xfrm>
              <a:off x="5103" y="254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6" name="Line 316"/>
            <p:cNvSpPr>
              <a:spLocks noChangeShapeType="1"/>
            </p:cNvSpPr>
            <p:nvPr/>
          </p:nvSpPr>
          <p:spPr bwMode="auto">
            <a:xfrm>
              <a:off x="5103" y="26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7" name="Rectangle 317"/>
            <p:cNvSpPr>
              <a:spLocks noChangeArrowheads="1"/>
            </p:cNvSpPr>
            <p:nvPr/>
          </p:nvSpPr>
          <p:spPr bwMode="auto">
            <a:xfrm>
              <a:off x="5103" y="264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8" name="Line 318"/>
            <p:cNvSpPr>
              <a:spLocks noChangeShapeType="1"/>
            </p:cNvSpPr>
            <p:nvPr/>
          </p:nvSpPr>
          <p:spPr bwMode="auto">
            <a:xfrm>
              <a:off x="5103" y="273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49" name="Rectangle 319"/>
            <p:cNvSpPr>
              <a:spLocks noChangeArrowheads="1"/>
            </p:cNvSpPr>
            <p:nvPr/>
          </p:nvSpPr>
          <p:spPr bwMode="auto">
            <a:xfrm>
              <a:off x="5103" y="2739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0" name="Line 320"/>
            <p:cNvSpPr>
              <a:spLocks noChangeShapeType="1"/>
            </p:cNvSpPr>
            <p:nvPr/>
          </p:nvSpPr>
          <p:spPr bwMode="auto">
            <a:xfrm>
              <a:off x="5103" y="28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1" name="Rectangle 321"/>
            <p:cNvSpPr>
              <a:spLocks noChangeArrowheads="1"/>
            </p:cNvSpPr>
            <p:nvPr/>
          </p:nvSpPr>
          <p:spPr bwMode="auto">
            <a:xfrm>
              <a:off x="5103" y="283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2" name="Line 322"/>
            <p:cNvSpPr>
              <a:spLocks noChangeShapeType="1"/>
            </p:cNvSpPr>
            <p:nvPr/>
          </p:nvSpPr>
          <p:spPr bwMode="auto">
            <a:xfrm>
              <a:off x="5103" y="293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3" name="Rectangle 323"/>
            <p:cNvSpPr>
              <a:spLocks noChangeArrowheads="1"/>
            </p:cNvSpPr>
            <p:nvPr/>
          </p:nvSpPr>
          <p:spPr bwMode="auto">
            <a:xfrm>
              <a:off x="5103" y="2933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4" name="Line 324"/>
            <p:cNvSpPr>
              <a:spLocks noChangeShapeType="1"/>
            </p:cNvSpPr>
            <p:nvPr/>
          </p:nvSpPr>
          <p:spPr bwMode="auto">
            <a:xfrm>
              <a:off x="5103" y="30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5" name="Rectangle 325"/>
            <p:cNvSpPr>
              <a:spLocks noChangeArrowheads="1"/>
            </p:cNvSpPr>
            <p:nvPr/>
          </p:nvSpPr>
          <p:spPr bwMode="auto">
            <a:xfrm>
              <a:off x="5103" y="3031"/>
              <a:ext cx="5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6" name="Line 326"/>
            <p:cNvSpPr>
              <a:spLocks noChangeShapeType="1"/>
            </p:cNvSpPr>
            <p:nvPr/>
          </p:nvSpPr>
          <p:spPr bwMode="auto">
            <a:xfrm>
              <a:off x="5103" y="31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7" name="Rectangle 327"/>
            <p:cNvSpPr>
              <a:spLocks noChangeArrowheads="1"/>
            </p:cNvSpPr>
            <p:nvPr/>
          </p:nvSpPr>
          <p:spPr bwMode="auto">
            <a:xfrm>
              <a:off x="5103" y="312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8" name="Line 328"/>
            <p:cNvSpPr>
              <a:spLocks noChangeShapeType="1"/>
            </p:cNvSpPr>
            <p:nvPr/>
          </p:nvSpPr>
          <p:spPr bwMode="auto">
            <a:xfrm>
              <a:off x="5103" y="32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59" name="Rectangle 329"/>
            <p:cNvSpPr>
              <a:spLocks noChangeArrowheads="1"/>
            </p:cNvSpPr>
            <p:nvPr/>
          </p:nvSpPr>
          <p:spPr bwMode="auto">
            <a:xfrm>
              <a:off x="5103" y="322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0" name="Line 330"/>
            <p:cNvSpPr>
              <a:spLocks noChangeShapeType="1"/>
            </p:cNvSpPr>
            <p:nvPr/>
          </p:nvSpPr>
          <p:spPr bwMode="auto">
            <a:xfrm>
              <a:off x="5103" y="33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1" name="Rectangle 331"/>
            <p:cNvSpPr>
              <a:spLocks noChangeArrowheads="1"/>
            </p:cNvSpPr>
            <p:nvPr/>
          </p:nvSpPr>
          <p:spPr bwMode="auto">
            <a:xfrm>
              <a:off x="5103" y="332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2" name="Line 332"/>
            <p:cNvSpPr>
              <a:spLocks noChangeShapeType="1"/>
            </p:cNvSpPr>
            <p:nvPr/>
          </p:nvSpPr>
          <p:spPr bwMode="auto">
            <a:xfrm>
              <a:off x="5103" y="34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3" name="Rectangle 333"/>
            <p:cNvSpPr>
              <a:spLocks noChangeArrowheads="1"/>
            </p:cNvSpPr>
            <p:nvPr/>
          </p:nvSpPr>
          <p:spPr bwMode="auto">
            <a:xfrm>
              <a:off x="5103" y="3419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4" name="Line 334"/>
            <p:cNvSpPr>
              <a:spLocks noChangeShapeType="1"/>
            </p:cNvSpPr>
            <p:nvPr/>
          </p:nvSpPr>
          <p:spPr bwMode="auto">
            <a:xfrm>
              <a:off x="5103" y="351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5" name="Rectangle 335"/>
            <p:cNvSpPr>
              <a:spLocks noChangeArrowheads="1"/>
            </p:cNvSpPr>
            <p:nvPr/>
          </p:nvSpPr>
          <p:spPr bwMode="auto">
            <a:xfrm>
              <a:off x="5103" y="351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6" name="Line 336"/>
            <p:cNvSpPr>
              <a:spLocks noChangeShapeType="1"/>
            </p:cNvSpPr>
            <p:nvPr/>
          </p:nvSpPr>
          <p:spPr bwMode="auto">
            <a:xfrm>
              <a:off x="5103" y="361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7" name="Rectangle 337"/>
            <p:cNvSpPr>
              <a:spLocks noChangeArrowheads="1"/>
            </p:cNvSpPr>
            <p:nvPr/>
          </p:nvSpPr>
          <p:spPr bwMode="auto">
            <a:xfrm>
              <a:off x="5103" y="3613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8" name="Line 338"/>
            <p:cNvSpPr>
              <a:spLocks noChangeShapeType="1"/>
            </p:cNvSpPr>
            <p:nvPr/>
          </p:nvSpPr>
          <p:spPr bwMode="auto">
            <a:xfrm>
              <a:off x="5103" y="371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69" name="Rectangle 339"/>
            <p:cNvSpPr>
              <a:spLocks noChangeArrowheads="1"/>
            </p:cNvSpPr>
            <p:nvPr/>
          </p:nvSpPr>
          <p:spPr bwMode="auto">
            <a:xfrm>
              <a:off x="5103" y="371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0" name="Line 340"/>
            <p:cNvSpPr>
              <a:spLocks noChangeShapeType="1"/>
            </p:cNvSpPr>
            <p:nvPr/>
          </p:nvSpPr>
          <p:spPr bwMode="auto">
            <a:xfrm>
              <a:off x="5103" y="38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1" name="Rectangle 341"/>
            <p:cNvSpPr>
              <a:spLocks noChangeArrowheads="1"/>
            </p:cNvSpPr>
            <p:nvPr/>
          </p:nvSpPr>
          <p:spPr bwMode="auto">
            <a:xfrm>
              <a:off x="5103" y="3808"/>
              <a:ext cx="5" cy="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2" name="Line 342"/>
            <p:cNvSpPr>
              <a:spLocks noChangeShapeType="1"/>
            </p:cNvSpPr>
            <p:nvPr/>
          </p:nvSpPr>
          <p:spPr bwMode="auto">
            <a:xfrm>
              <a:off x="5103" y="390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3" name="Rectangle 343"/>
            <p:cNvSpPr>
              <a:spLocks noChangeArrowheads="1"/>
            </p:cNvSpPr>
            <p:nvPr/>
          </p:nvSpPr>
          <p:spPr bwMode="auto">
            <a:xfrm>
              <a:off x="5103" y="390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4" name="Line 344"/>
            <p:cNvSpPr>
              <a:spLocks noChangeShapeType="1"/>
            </p:cNvSpPr>
            <p:nvPr/>
          </p:nvSpPr>
          <p:spPr bwMode="auto">
            <a:xfrm>
              <a:off x="5103" y="400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5" name="Rectangle 345"/>
            <p:cNvSpPr>
              <a:spLocks noChangeArrowheads="1"/>
            </p:cNvSpPr>
            <p:nvPr/>
          </p:nvSpPr>
          <p:spPr bwMode="auto">
            <a:xfrm>
              <a:off x="5103" y="400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6" name="Line 346"/>
            <p:cNvSpPr>
              <a:spLocks noChangeShapeType="1"/>
            </p:cNvSpPr>
            <p:nvPr/>
          </p:nvSpPr>
          <p:spPr bwMode="auto">
            <a:xfrm>
              <a:off x="5103" y="40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7" name="Rectangle 347"/>
            <p:cNvSpPr>
              <a:spLocks noChangeArrowheads="1"/>
            </p:cNvSpPr>
            <p:nvPr/>
          </p:nvSpPr>
          <p:spPr bwMode="auto">
            <a:xfrm>
              <a:off x="5103" y="4099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8" name="Line 348"/>
            <p:cNvSpPr>
              <a:spLocks noChangeShapeType="1"/>
            </p:cNvSpPr>
            <p:nvPr/>
          </p:nvSpPr>
          <p:spPr bwMode="auto">
            <a:xfrm>
              <a:off x="5103" y="419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79" name="Rectangle 349"/>
            <p:cNvSpPr>
              <a:spLocks noChangeArrowheads="1"/>
            </p:cNvSpPr>
            <p:nvPr/>
          </p:nvSpPr>
          <p:spPr bwMode="auto">
            <a:xfrm>
              <a:off x="5103" y="419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80" name="Line 350"/>
            <p:cNvSpPr>
              <a:spLocks noChangeShapeType="1"/>
            </p:cNvSpPr>
            <p:nvPr/>
          </p:nvSpPr>
          <p:spPr bwMode="auto">
            <a:xfrm>
              <a:off x="5103" y="429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481" name="Rectangle 351"/>
            <p:cNvSpPr>
              <a:spLocks noChangeArrowheads="1"/>
            </p:cNvSpPr>
            <p:nvPr/>
          </p:nvSpPr>
          <p:spPr bwMode="auto">
            <a:xfrm>
              <a:off x="5103" y="4293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dirty="0" smtClean="0"/>
              <a:t>?</a:t>
            </a:r>
            <a:endParaRPr lang="nl-NL" sz="6600" dirty="0"/>
          </a:p>
        </p:txBody>
      </p:sp>
    </p:spTree>
    <p:extLst>
      <p:ext uri="{BB962C8B-B14F-4D97-AF65-F5344CB8AC3E}">
        <p14:creationId xmlns:p14="http://schemas.microsoft.com/office/powerpoint/2010/main" val="339905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468" y="188640"/>
            <a:ext cx="7543800" cy="1450757"/>
          </a:xfrm>
        </p:spPr>
        <p:txBody>
          <a:bodyPr>
            <a:normAutofit/>
          </a:bodyPr>
          <a:lstStyle/>
          <a:p>
            <a:r>
              <a:rPr lang="nl-NL" sz="4000" dirty="0" smtClean="0"/>
              <a:t>Agenda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Wat is diaconaat?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Wat zegt de Bijbel over diaconaat?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Samenstelling diaconie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Taken diaconie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Diaconale initiatieven binnen de gemeente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Collecten en vermogen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416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468" y="188640"/>
            <a:ext cx="7543800" cy="1450757"/>
          </a:xfrm>
        </p:spPr>
        <p:txBody>
          <a:bodyPr>
            <a:normAutofit/>
          </a:bodyPr>
          <a:lstStyle/>
          <a:p>
            <a:r>
              <a:rPr lang="nl-NL" sz="3600" dirty="0" smtClean="0"/>
              <a:t>Wat is diaconaat?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0"/>
              </a:spcAft>
              <a:defRPr/>
            </a:pPr>
            <a:endParaRPr lang="nl-NL" dirty="0"/>
          </a:p>
          <a:p>
            <a:pPr marL="201168" lvl="1" indent="0">
              <a:spcAft>
                <a:spcPts val="0"/>
              </a:spcAft>
              <a:buNone/>
              <a:defRPr/>
            </a:pPr>
            <a:r>
              <a:rPr lang="nl-NL" sz="2000" dirty="0" smtClean="0">
                <a:latin typeface="Calibri" pitchFamily="34" charset="0"/>
                <a:cs typeface="Calibri" pitchFamily="34" charset="0"/>
              </a:rPr>
              <a:t>Diaconaat </a:t>
            </a:r>
            <a:r>
              <a:rPr lang="nl-NL" sz="2000" dirty="0">
                <a:latin typeface="Calibri" pitchFamily="34" charset="0"/>
                <a:cs typeface="Calibri" pitchFamily="34" charset="0"/>
              </a:rPr>
              <a:t>komt van Griekse woord </a:t>
            </a:r>
            <a:r>
              <a:rPr lang="nl-NL" sz="2000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nl-NL" sz="2000" dirty="0" smtClean="0">
                <a:latin typeface="Calibri" pitchFamily="34" charset="0"/>
                <a:cs typeface="Calibri" pitchFamily="34" charset="0"/>
              </a:rPr>
              <a:t>diakonia</a:t>
            </a:r>
            <a:r>
              <a:rPr lang="nl-NL" sz="2000" dirty="0">
                <a:latin typeface="Calibri" pitchFamily="34" charset="0"/>
                <a:cs typeface="Calibri" pitchFamily="34" charset="0"/>
              </a:rPr>
              <a:t>’ (= dienstbetoon)</a:t>
            </a:r>
          </a:p>
          <a:p>
            <a:pPr lvl="1">
              <a:spcAft>
                <a:spcPts val="0"/>
              </a:spcAft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201168" lvl="1" indent="0">
              <a:spcAft>
                <a:spcPts val="0"/>
              </a:spcAft>
              <a:buNone/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201168" lvl="1" indent="0">
              <a:spcAft>
                <a:spcPts val="0"/>
              </a:spcAft>
              <a:buNone/>
              <a:defRPr/>
            </a:pPr>
            <a:r>
              <a:rPr lang="nl-NL" u="sng" dirty="0">
                <a:latin typeface="Calibri" pitchFamily="34" charset="0"/>
                <a:cs typeface="Calibri" pitchFamily="34" charset="0"/>
              </a:rPr>
              <a:t>Barmhartigheid</a:t>
            </a:r>
            <a:r>
              <a:rPr lang="nl-NL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dirty="0">
                <a:latin typeface="Calibri" pitchFamily="34" charset="0"/>
                <a:cs typeface="Calibri" pitchFamily="34" charset="0"/>
                <a:sym typeface="Wingdings" pitchFamily="2" charset="2"/>
              </a:rPr>
              <a:t> 	Gelijkenis van barmhartige Samaritaan</a:t>
            </a:r>
          </a:p>
          <a:p>
            <a:pPr marL="201168" lvl="1" indent="0">
              <a:spcAft>
                <a:spcPts val="0"/>
              </a:spcAft>
              <a:buNone/>
              <a:defRPr/>
            </a:pPr>
            <a:r>
              <a:rPr lang="nl-NL" dirty="0">
                <a:latin typeface="Calibri" pitchFamily="34" charset="0"/>
                <a:cs typeface="Calibri" pitchFamily="34" charset="0"/>
                <a:sym typeface="Wingdings" pitchFamily="2" charset="2"/>
              </a:rPr>
              <a:t>			&gt; Om zien naar de ander</a:t>
            </a:r>
          </a:p>
          <a:p>
            <a:pPr lvl="1">
              <a:spcAft>
                <a:spcPts val="0"/>
              </a:spcAft>
              <a:defRPr/>
            </a:pPr>
            <a:endParaRPr lang="nl-NL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201168" lvl="1" indent="0">
              <a:spcAft>
                <a:spcPts val="0"/>
              </a:spcAft>
              <a:buNone/>
              <a:defRPr/>
            </a:pPr>
            <a:r>
              <a:rPr lang="nl-NL" u="sng" dirty="0">
                <a:latin typeface="Calibri" pitchFamily="34" charset="0"/>
                <a:cs typeface="Calibri" pitchFamily="34" charset="0"/>
                <a:sym typeface="Wingdings" pitchFamily="2" charset="2"/>
              </a:rPr>
              <a:t>Gerechtigheid</a:t>
            </a:r>
            <a:r>
              <a:rPr lang="nl-NL" dirty="0">
                <a:latin typeface="Calibri" pitchFamily="34" charset="0"/>
                <a:cs typeface="Calibri" pitchFamily="34" charset="0"/>
                <a:sym typeface="Wingdings" pitchFamily="2" charset="2"/>
              </a:rPr>
              <a:t>  	Gelijkenis van onrechtvaardige rechter en de 	</a:t>
            </a:r>
            <a:r>
              <a:rPr lang="nl-NL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		weduwe</a:t>
            </a: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201168" lvl="1" indent="0">
              <a:spcAft>
                <a:spcPts val="0"/>
              </a:spcAft>
              <a:buNone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			&gt; Opkomen voor de ander</a:t>
            </a:r>
          </a:p>
          <a:p>
            <a:pPr lvl="1">
              <a:spcAft>
                <a:spcPts val="0"/>
              </a:spcAft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71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468" y="188640"/>
            <a:ext cx="7543800" cy="1450757"/>
          </a:xfrm>
        </p:spPr>
        <p:txBody>
          <a:bodyPr>
            <a:normAutofit/>
          </a:bodyPr>
          <a:lstStyle/>
          <a:p>
            <a:r>
              <a:rPr lang="nl-NL" sz="3600" dirty="0" smtClean="0"/>
              <a:t>Wat zegt de Bijbel over diaconaat? (1)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sz="2000" dirty="0" smtClean="0"/>
              <a:t> </a:t>
            </a:r>
            <a:r>
              <a:rPr lang="nl-NL" dirty="0" smtClean="0"/>
              <a:t>Bijbelse </a:t>
            </a:r>
            <a:r>
              <a:rPr lang="nl-NL" dirty="0"/>
              <a:t>opdracht voor </a:t>
            </a:r>
            <a:r>
              <a:rPr lang="nl-NL" dirty="0" smtClean="0"/>
              <a:t>ambtsdragers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nl-NL" sz="1600" dirty="0">
                <a:latin typeface="Calibri" pitchFamily="34" charset="0"/>
                <a:cs typeface="Calibri" pitchFamily="34" charset="0"/>
              </a:rPr>
              <a:t>Hetzij die vermaant, in het vermanen; die uitdeelt, in eenvoudigheid; die een voorstander is, in naarstigheid; die barmhartigheid doet, in blijmoedigheid</a:t>
            </a:r>
            <a:r>
              <a:rPr lang="nl-NL" sz="1600" dirty="0" smtClean="0">
                <a:latin typeface="Calibri" pitchFamily="34" charset="0"/>
                <a:cs typeface="Calibri" pitchFamily="34" charset="0"/>
              </a:rPr>
              <a:t>. (</a:t>
            </a:r>
            <a:r>
              <a:rPr lang="nl-NL" sz="1600" dirty="0">
                <a:latin typeface="Calibri" pitchFamily="34" charset="0"/>
                <a:cs typeface="Calibri" pitchFamily="34" charset="0"/>
              </a:rPr>
              <a:t>Romeinen 12 vers 8</a:t>
            </a:r>
            <a:r>
              <a:rPr lang="nl-NL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nl-NL" sz="20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sz="2000" dirty="0" smtClean="0"/>
              <a:t> </a:t>
            </a:r>
            <a:r>
              <a:rPr lang="nl-NL" dirty="0" smtClean="0"/>
              <a:t>Diaconaat </a:t>
            </a:r>
            <a:r>
              <a:rPr lang="nl-NL" dirty="0"/>
              <a:t>is ook een roeping die tot elk gemeentelid </a:t>
            </a:r>
            <a:r>
              <a:rPr lang="nl-NL" dirty="0" smtClean="0"/>
              <a:t>uitgaat</a:t>
            </a:r>
            <a:endParaRPr lang="nl-NL" dirty="0" smtClean="0">
              <a:latin typeface="Calibri" pitchFamily="34" charset="0"/>
              <a:cs typeface="Calibri" pitchFamily="34" charset="0"/>
            </a:endParaRP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nl-NL" sz="1600" dirty="0">
                <a:latin typeface="Calibri" pitchFamily="34" charset="0"/>
                <a:cs typeface="Calibri" pitchFamily="34" charset="0"/>
              </a:rPr>
              <a:t>Draagt elkanders lasten, en vervult alzo de wet van Christus. (Galaten 6:2)</a:t>
            </a:r>
          </a:p>
          <a:p>
            <a:pPr lvl="1">
              <a:spcAft>
                <a:spcPts val="0"/>
              </a:spcAft>
              <a:defRPr/>
            </a:pPr>
            <a:endParaRPr lang="nl-NL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77072"/>
            <a:ext cx="3347864" cy="210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83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Wat zegt de Bijbel over diaconaat? </a:t>
            </a:r>
            <a:r>
              <a:rPr lang="nl-NL" sz="3600" dirty="0" smtClean="0"/>
              <a:t>(2)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nl-NL" sz="1600" dirty="0">
                <a:latin typeface="Calibri" pitchFamily="34" charset="0"/>
                <a:cs typeface="Calibri" pitchFamily="34" charset="0"/>
              </a:rPr>
              <a:t>Zo dan, terwijl wij tijd hebben, laat ons goed doen aan allen, maar meest aan de    huisgenoten des </a:t>
            </a:r>
            <a:r>
              <a:rPr lang="nl-NL" sz="1600" dirty="0">
                <a:latin typeface="Calibri" pitchFamily="34" charset="0"/>
                <a:cs typeface="Calibri" pitchFamily="34" charset="0"/>
              </a:rPr>
              <a:t>geloofs</a:t>
            </a:r>
            <a:r>
              <a:rPr lang="nl-NL" sz="1600" dirty="0">
                <a:latin typeface="Calibri" pitchFamily="34" charset="0"/>
                <a:cs typeface="Calibri" pitchFamily="34" charset="0"/>
              </a:rPr>
              <a:t> (Galaten 6:10)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nl-NL" dirty="0" smtClean="0"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nl-NL" sz="1600" dirty="0">
                <a:latin typeface="Calibri" pitchFamily="34" charset="0"/>
                <a:cs typeface="Calibri" pitchFamily="34" charset="0"/>
              </a:rPr>
              <a:t>De zuivere en onbevlekte godsdienst voor God en den Vader is deze: wezen en weduwen bezoeken in hun verdrukking, en </a:t>
            </a:r>
            <a:r>
              <a:rPr lang="nl-NL" sz="1600" dirty="0">
                <a:latin typeface="Calibri" pitchFamily="34" charset="0"/>
                <a:cs typeface="Calibri" pitchFamily="34" charset="0"/>
              </a:rPr>
              <a:t>zichzelven</a:t>
            </a:r>
            <a:r>
              <a:rPr lang="nl-NL" sz="1600" dirty="0">
                <a:latin typeface="Calibri" pitchFamily="34" charset="0"/>
                <a:cs typeface="Calibri" pitchFamily="34" charset="0"/>
              </a:rPr>
              <a:t> onbesmet bewaren van de wereld (Jakobus 1:27)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nl-NL" sz="1600" dirty="0">
              <a:latin typeface="Calibri" pitchFamily="34" charset="0"/>
              <a:cs typeface="Calibri" pitchFamily="34" charset="0"/>
            </a:endParaRPr>
          </a:p>
          <a:p>
            <a:pPr marL="201168" lvl="1" indent="0" algn="ctr">
              <a:spcAft>
                <a:spcPts val="0"/>
              </a:spcAft>
              <a:buNone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Diaconaat is dus niet alleen iets voor een diaconie!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nl-NL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8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468" y="188640"/>
            <a:ext cx="7543800" cy="1450757"/>
          </a:xfrm>
        </p:spPr>
        <p:txBody>
          <a:bodyPr>
            <a:normAutofit/>
          </a:bodyPr>
          <a:lstStyle/>
          <a:p>
            <a:r>
              <a:rPr lang="nl-NL" sz="3600" dirty="0" smtClean="0"/>
              <a:t>Samenstelling diaconie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Voorzitter:		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Secretaris: 		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Penningmeester:	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Lid:	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Administrateur:	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2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Werkzaamheden diaconie (1)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400" dirty="0" smtClean="0"/>
          </a:p>
          <a:p>
            <a:pPr marL="182563" indent="-182563"/>
            <a:r>
              <a:rPr lang="nl-NL" dirty="0" smtClean="0"/>
              <a:t>Taken </a:t>
            </a:r>
            <a:r>
              <a:rPr lang="nl-NL" dirty="0"/>
              <a:t>binnen eigen </a:t>
            </a:r>
            <a:r>
              <a:rPr lang="nl-NL" b="1" dirty="0"/>
              <a:t>kerkelijke</a:t>
            </a:r>
            <a:r>
              <a:rPr lang="nl-NL" dirty="0"/>
              <a:t> gemeente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Huisbezoeken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Diaconale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ondersteuning van gemeenteleden met (fin.) problemen</a:t>
            </a: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Diaconale thuiszorg 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WMO - participatiesamenleving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Sociale kaart</a:t>
            </a:r>
          </a:p>
          <a:p>
            <a:pPr marL="407988" lvl="1" indent="-233363"/>
            <a:endParaRPr lang="nl-NL" sz="2000" dirty="0"/>
          </a:p>
          <a:p>
            <a:pPr marL="407988" lvl="1" indent="-233363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760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Werkzaamheden diaconie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dirty="0" smtClean="0"/>
              <a:t>Taken </a:t>
            </a:r>
            <a:r>
              <a:rPr lang="nl-NL" dirty="0"/>
              <a:t>binnen </a:t>
            </a:r>
            <a:r>
              <a:rPr lang="nl-NL" dirty="0" smtClean="0"/>
              <a:t>eigen </a:t>
            </a:r>
            <a:r>
              <a:rPr lang="nl-NL" b="1" dirty="0" smtClean="0"/>
              <a:t>burgerlijke</a:t>
            </a:r>
            <a:r>
              <a:rPr lang="nl-NL" dirty="0" smtClean="0"/>
              <a:t> </a:t>
            </a:r>
            <a:r>
              <a:rPr lang="nl-NL" dirty="0"/>
              <a:t>gemeente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>
                <a:latin typeface="Calibri" pitchFamily="34" charset="0"/>
                <a:cs typeface="Calibri" pitchFamily="34" charset="0"/>
              </a:rPr>
              <a:t>Adviesraad Zorgcentrum 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Kerstattenties minima (Gezamenlijk initiatief kerkelijke gemeenten Voor alle inwoners, ook niet-kerkelijke)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Deelname platformoverleg Kerken en WMO-raad</a:t>
            </a: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nl-NL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nl-NL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nl-NL" dirty="0">
              <a:latin typeface="Calibri" pitchFamily="34" charset="0"/>
              <a:cs typeface="Calibri" pitchFamily="34" charset="0"/>
            </a:endParaRPr>
          </a:p>
          <a:p>
            <a:pPr marL="407988" lvl="1" indent="-233363"/>
            <a:endParaRPr lang="nl-NL" sz="2000" dirty="0"/>
          </a:p>
          <a:p>
            <a:pPr marL="407988" lvl="1" indent="-233363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33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Werkzaamheden diaconie </a:t>
            </a:r>
            <a:r>
              <a:rPr lang="nl-NL" sz="4000" dirty="0"/>
              <a:t>(3)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8024" y="1988840"/>
            <a:ext cx="4170238" cy="4022725"/>
          </a:xfrm>
          <a:prstGeom prst="rect">
            <a:avLst/>
          </a:prstGeom>
        </p:spPr>
      </p:pic>
      <p:sp>
        <p:nvSpPr>
          <p:cNvPr id="5" name="Afgeronde rechthoek 4"/>
          <p:cNvSpPr/>
          <p:nvPr/>
        </p:nvSpPr>
        <p:spPr>
          <a:xfrm>
            <a:off x="6588224" y="4437112"/>
            <a:ext cx="792088" cy="11772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48072" y="2079122"/>
            <a:ext cx="4572000" cy="17225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-182563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Taken </a:t>
            </a:r>
            <a:r>
              <a:rPr lang="nl-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landelijk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en </a:t>
            </a:r>
            <a:r>
              <a:rPr lang="nl-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wereldwijd</a:t>
            </a:r>
          </a:p>
          <a:p>
            <a:pPr marL="800100" lvl="1" indent="-3429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E48312"/>
              </a:buClr>
              <a:buFont typeface="Wingdings" pitchFamily="2" charset="2"/>
              <a:buChar char="§"/>
              <a:defRPr/>
            </a:pP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Ondersteuning diaconaal werk wereldwijd</a:t>
            </a:r>
          </a:p>
          <a:p>
            <a:pPr marL="800100" lvl="1" indent="-3429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E48312"/>
              </a:buClr>
              <a:buFont typeface="Wingdings" pitchFamily="2" charset="2"/>
              <a:buChar char="§"/>
              <a:defRPr/>
            </a:pPr>
            <a:r>
              <a:rPr lang="nl-NL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cs typeface="Calibri" pitchFamily="34" charset="0"/>
              </a:rPr>
              <a:t>Contacten met diaconale organisaties</a:t>
            </a:r>
            <a:endParaRPr lang="nl-NL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182563" indent="-182563" eaLnBrk="1" hangingPunct="1">
              <a:lnSpc>
                <a:spcPct val="90000"/>
              </a:lnSpc>
              <a:buClr>
                <a:schemeClr val="accent1"/>
              </a:buClr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182563" indent="-182563"/>
            <a:endParaRPr lang="nl-N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rugblik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630</Words>
  <Application>Microsoft Office PowerPoint</Application>
  <PresentationFormat>Diavoorstelling (4:3)</PresentationFormat>
  <Paragraphs>310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Wingdings</vt:lpstr>
      <vt:lpstr>Terugblik</vt:lpstr>
      <vt:lpstr>Wat doet de diaconie?</vt:lpstr>
      <vt:lpstr>Agenda</vt:lpstr>
      <vt:lpstr>Wat is diaconaat? </vt:lpstr>
      <vt:lpstr>Wat zegt de Bijbel over diaconaat? (1)</vt:lpstr>
      <vt:lpstr>Wat zegt de Bijbel over diaconaat? (2)</vt:lpstr>
      <vt:lpstr>Samenstelling diaconie</vt:lpstr>
      <vt:lpstr>Werkzaamheden diaconie (1)</vt:lpstr>
      <vt:lpstr>Werkzaamheden diaconie (2)</vt:lpstr>
      <vt:lpstr>Werkzaamheden diaconie (3)</vt:lpstr>
      <vt:lpstr>Diaconale initiatieven (1)</vt:lpstr>
      <vt:lpstr>Diaconale initiatieven (2) – doe mee!</vt:lpstr>
      <vt:lpstr>Collecten</vt:lpstr>
      <vt:lpstr>  Rekening van baten en lasten 2015</vt:lpstr>
      <vt:lpstr>   Vragen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Diaconie       HHG WOUDENBERG</dc:title>
  <dc:creator>Aalbert</dc:creator>
  <cp:lastModifiedBy>Mirjam de Vries</cp:lastModifiedBy>
  <cp:revision>52</cp:revision>
  <dcterms:created xsi:type="dcterms:W3CDTF">2012-05-04T17:12:46Z</dcterms:created>
  <dcterms:modified xsi:type="dcterms:W3CDTF">2016-04-11T15:11:27Z</dcterms:modified>
</cp:coreProperties>
</file>