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65" r:id="rId5"/>
    <p:sldId id="259"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25" d="100"/>
          <a:sy n="125" d="100"/>
        </p:scale>
        <p:origin x="-121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9D26D-6CA4-46CE-93B7-0DC216C8D8EB}" type="datetimeFigureOut">
              <a:rPr lang="nl-NL" smtClean="0"/>
              <a:t>28-2-2017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A8B7E-6E08-4D18-9953-63C3E8A75438}" type="slidenum">
              <a:rPr lang="nl-NL" smtClean="0"/>
              <a:t>‹nr.›</a:t>
            </a:fld>
            <a:endParaRPr lang="nl-NL"/>
          </a:p>
        </p:txBody>
      </p:sp>
    </p:spTree>
    <p:extLst>
      <p:ext uri="{BB962C8B-B14F-4D97-AF65-F5344CB8AC3E}">
        <p14:creationId xmlns:p14="http://schemas.microsoft.com/office/powerpoint/2010/main" val="171675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2C85437-8120-4FB5-B071-F26C0893C5CB}" type="datetimeFigureOut">
              <a:rPr lang="nl-NL" smtClean="0"/>
              <a:t>28-2-2017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238383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2C85437-8120-4FB5-B071-F26C0893C5CB}" type="datetimeFigureOut">
              <a:rPr lang="nl-NL" smtClean="0"/>
              <a:t>28-2-2017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296985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2C85437-8120-4FB5-B071-F26C0893C5CB}" type="datetimeFigureOut">
              <a:rPr lang="nl-NL" smtClean="0"/>
              <a:t>28-2-2017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40283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2C85437-8120-4FB5-B071-F26C0893C5CB}" type="datetimeFigureOut">
              <a:rPr lang="nl-NL" smtClean="0"/>
              <a:t>28-2-2017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21884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2C85437-8120-4FB5-B071-F26C0893C5CB}" type="datetimeFigureOut">
              <a:rPr lang="nl-NL" smtClean="0"/>
              <a:t>28-2-2017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30990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2C85437-8120-4FB5-B071-F26C0893C5CB}" type="datetimeFigureOut">
              <a:rPr lang="nl-NL" smtClean="0"/>
              <a:t>28-2-2017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4153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2C85437-8120-4FB5-B071-F26C0893C5CB}" type="datetimeFigureOut">
              <a:rPr lang="nl-NL" smtClean="0"/>
              <a:t>28-2-2017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32887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2C85437-8120-4FB5-B071-F26C0893C5CB}" type="datetimeFigureOut">
              <a:rPr lang="nl-NL" smtClean="0"/>
              <a:t>28-2-2017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442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85437-8120-4FB5-B071-F26C0893C5CB}" type="datetimeFigureOut">
              <a:rPr lang="nl-NL" smtClean="0"/>
              <a:t>28-2-2017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4218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2C85437-8120-4FB5-B071-F26C0893C5CB}" type="datetimeFigureOut">
              <a:rPr lang="nl-NL" smtClean="0"/>
              <a:t>28-2-2017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23869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2C85437-8120-4FB5-B071-F26C0893C5CB}" type="datetimeFigureOut">
              <a:rPr lang="nl-NL" smtClean="0"/>
              <a:t>28-2-2017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035A1E9-BEDC-4164-8EA6-8E745731CAD5}" type="slidenum">
              <a:rPr lang="nl-NL" smtClean="0"/>
              <a:t>‹nr.›</a:t>
            </a:fld>
            <a:endParaRPr lang="nl-NL"/>
          </a:p>
        </p:txBody>
      </p:sp>
    </p:spTree>
    <p:extLst>
      <p:ext uri="{BB962C8B-B14F-4D97-AF65-F5344CB8AC3E}">
        <p14:creationId xmlns:p14="http://schemas.microsoft.com/office/powerpoint/2010/main" val="20377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85437-8120-4FB5-B071-F26C0893C5CB}" type="datetimeFigureOut">
              <a:rPr lang="nl-NL" smtClean="0"/>
              <a:t>28-2-2017</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5A1E9-BEDC-4164-8EA6-8E745731CAD5}" type="slidenum">
              <a:rPr lang="nl-NL" smtClean="0"/>
              <a:t>‹nr.›</a:t>
            </a:fld>
            <a:endParaRPr lang="nl-NL"/>
          </a:p>
        </p:txBody>
      </p:sp>
    </p:spTree>
    <p:extLst>
      <p:ext uri="{BB962C8B-B14F-4D97-AF65-F5344CB8AC3E}">
        <p14:creationId xmlns:p14="http://schemas.microsoft.com/office/powerpoint/2010/main" val="192239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4795"/>
            <a:ext cx="9144000" cy="6084541"/>
          </a:xfrm>
          <a:prstGeom prst="rect">
            <a:avLst/>
          </a:prstGeom>
        </p:spPr>
      </p:pic>
      <p:pic>
        <p:nvPicPr>
          <p:cNvPr id="5" name="Afbeelding 4"/>
          <p:cNvPicPr>
            <a:picLocks noChangeAspect="1"/>
          </p:cNvPicPr>
          <p:nvPr/>
        </p:nvPicPr>
        <p:blipFill rotWithShape="1">
          <a:blip r:embed="rId3" cstate="print">
            <a:extLst>
              <a:ext uri="{28A0092B-C50C-407E-A947-70E740481C1C}">
                <a14:useLocalDpi xmlns:a14="http://schemas.microsoft.com/office/drawing/2010/main"/>
              </a:ext>
            </a:extLst>
          </a:blip>
          <a:srcRect l="69790"/>
          <a:stretch/>
        </p:blipFill>
        <p:spPr>
          <a:xfrm>
            <a:off x="0" y="-249382"/>
            <a:ext cx="9952802" cy="2389909"/>
          </a:xfrm>
          <a:prstGeom prst="rect">
            <a:avLst/>
          </a:prstGeom>
        </p:spPr>
      </p:pic>
      <p:sp>
        <p:nvSpPr>
          <p:cNvPr id="6" name="Tekstvak 5"/>
          <p:cNvSpPr txBox="1"/>
          <p:nvPr/>
        </p:nvSpPr>
        <p:spPr>
          <a:xfrm>
            <a:off x="263065" y="157393"/>
            <a:ext cx="7008263" cy="1446550"/>
          </a:xfrm>
          <a:prstGeom prst="rect">
            <a:avLst/>
          </a:prstGeom>
          <a:noFill/>
        </p:spPr>
        <p:txBody>
          <a:bodyPr wrap="square" rtlCol="0">
            <a:spAutoFit/>
          </a:bodyPr>
          <a:lstStyle/>
          <a:p>
            <a:r>
              <a:rPr lang="nl-NL" sz="4400" dirty="0" smtClean="0">
                <a:solidFill>
                  <a:schemeClr val="bg1"/>
                </a:solidFill>
                <a:latin typeface="Georgia"/>
                <a:cs typeface="Georgia"/>
              </a:rPr>
              <a:t>Hongersnood in Afrika: Help ons helpen!</a:t>
            </a:r>
            <a:endParaRPr lang="nl-NL" sz="4400" dirty="0">
              <a:solidFill>
                <a:schemeClr val="bg1"/>
              </a:solidFill>
              <a:latin typeface="Georgia"/>
              <a:cs typeface="Georgia"/>
            </a:endParaRPr>
          </a:p>
        </p:txBody>
      </p:sp>
      <p:sp>
        <p:nvSpPr>
          <p:cNvPr id="3" name="Tekstvak 2"/>
          <p:cNvSpPr txBox="1"/>
          <p:nvPr/>
        </p:nvSpPr>
        <p:spPr>
          <a:xfrm>
            <a:off x="7271328" y="6419745"/>
            <a:ext cx="1654463" cy="261610"/>
          </a:xfrm>
          <a:prstGeom prst="rect">
            <a:avLst/>
          </a:prstGeom>
          <a:noFill/>
        </p:spPr>
        <p:txBody>
          <a:bodyPr wrap="square" rtlCol="0">
            <a:spAutoFit/>
          </a:bodyPr>
          <a:lstStyle/>
          <a:p>
            <a:r>
              <a:rPr lang="nl-NL" sz="1100" dirty="0" smtClean="0">
                <a:latin typeface="Lato"/>
              </a:rPr>
              <a:t>Foto: Hollandse Hoogte</a:t>
            </a:r>
            <a:endParaRPr lang="nl-NL" sz="1100" dirty="0">
              <a:latin typeface="Lato"/>
            </a:endParaRPr>
          </a:p>
        </p:txBody>
      </p:sp>
    </p:spTree>
    <p:extLst>
      <p:ext uri="{BB962C8B-B14F-4D97-AF65-F5344CB8AC3E}">
        <p14:creationId xmlns:p14="http://schemas.microsoft.com/office/powerpoint/2010/main" val="6238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Afbeelding 13"/>
          <p:cNvPicPr>
            <a:picLocks noChangeAspect="1"/>
          </p:cNvPicPr>
          <p:nvPr/>
        </p:nvPicPr>
        <p:blipFill rotWithShape="1">
          <a:blip r:embed="rId2" cstate="print">
            <a:extLst>
              <a:ext uri="{28A0092B-C50C-407E-A947-70E740481C1C}">
                <a14:useLocalDpi xmlns:a14="http://schemas.microsoft.com/office/drawing/2010/main"/>
              </a:ext>
            </a:extLst>
          </a:blip>
          <a:srcRect l="19726" t="42270" r="9725"/>
          <a:stretch/>
        </p:blipFill>
        <p:spPr>
          <a:xfrm>
            <a:off x="0" y="10391"/>
            <a:ext cx="9144000" cy="1667970"/>
          </a:xfrm>
          <a:prstGeom prst="rect">
            <a:avLst/>
          </a:prstGeom>
        </p:spPr>
      </p:pic>
      <p:sp>
        <p:nvSpPr>
          <p:cNvPr id="7" name="Titel 7"/>
          <p:cNvSpPr txBox="1">
            <a:spLocks/>
          </p:cNvSpPr>
          <p:nvPr/>
        </p:nvSpPr>
        <p:spPr bwMode="auto">
          <a:xfrm>
            <a:off x="251521" y="211806"/>
            <a:ext cx="7416824" cy="7829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r>
              <a:rPr lang="nl-NL" b="0" dirty="0" smtClean="0">
                <a:latin typeface="Georgia"/>
                <a:cs typeface="Georgia"/>
              </a:rPr>
              <a:t>Situatie</a:t>
            </a:r>
            <a:endParaRPr lang="nl-NL" b="0" dirty="0">
              <a:latin typeface="Georgia"/>
              <a:cs typeface="Georgia"/>
            </a:endParaRPr>
          </a:p>
        </p:txBody>
      </p:sp>
      <p:sp>
        <p:nvSpPr>
          <p:cNvPr id="17" name="Tijdelijke aanduiding voor inhoud 8"/>
          <p:cNvSpPr txBox="1">
            <a:spLocks/>
          </p:cNvSpPr>
          <p:nvPr/>
        </p:nvSpPr>
        <p:spPr>
          <a:xfrm>
            <a:off x="471973" y="1809698"/>
            <a:ext cx="3487960" cy="43887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nl-NL" sz="2000" dirty="0">
                <a:solidFill>
                  <a:srgbClr val="465560"/>
                </a:solidFill>
                <a:latin typeface="Lato"/>
              </a:rPr>
              <a:t>In verschillende landen in Afrika dreigt hongersnood. </a:t>
            </a:r>
            <a:endParaRPr lang="nl-NL" sz="2000" dirty="0" smtClean="0">
              <a:solidFill>
                <a:srgbClr val="465560"/>
              </a:solidFill>
              <a:latin typeface="Lato"/>
            </a:endParaRPr>
          </a:p>
          <a:p>
            <a:pPr marL="0" lvl="0" indent="0">
              <a:buNone/>
            </a:pPr>
            <a:endParaRPr lang="nl-NL" sz="2000" dirty="0" smtClean="0">
              <a:solidFill>
                <a:srgbClr val="465560"/>
              </a:solidFill>
              <a:latin typeface="Lato"/>
            </a:endParaRPr>
          </a:p>
          <a:p>
            <a:pPr marL="0" lvl="0" indent="0">
              <a:buNone/>
            </a:pPr>
            <a:endParaRPr lang="nl-NL" sz="2000" dirty="0">
              <a:solidFill>
                <a:srgbClr val="465560"/>
              </a:solidFill>
              <a:latin typeface="Lato"/>
            </a:endParaRPr>
          </a:p>
          <a:p>
            <a:pPr marL="0" lvl="0" indent="0">
              <a:buNone/>
            </a:pPr>
            <a:r>
              <a:rPr lang="nl-NL" sz="2000" dirty="0" smtClean="0">
                <a:solidFill>
                  <a:srgbClr val="465560"/>
                </a:solidFill>
                <a:latin typeface="Lato"/>
              </a:rPr>
              <a:t>Een </a:t>
            </a:r>
            <a:r>
              <a:rPr lang="nl-NL" sz="2000" dirty="0">
                <a:solidFill>
                  <a:srgbClr val="465560"/>
                </a:solidFill>
                <a:latin typeface="Lato"/>
              </a:rPr>
              <a:t>combinatie van extreme droogte en aanhoudende conflicten zorgt in landen zoals Zuid-Soedan, Somaliland en Ethiopië voor een groot tekort aan voedsel</a:t>
            </a:r>
            <a:r>
              <a:rPr lang="nl-NL" sz="2000" dirty="0">
                <a:solidFill>
                  <a:sysClr val="windowText" lastClr="000000"/>
                </a:solidFill>
              </a:rPr>
              <a:t>.</a:t>
            </a:r>
            <a:endParaRPr kumimoji="0" lang="nl-NL" sz="2000" b="0" i="0" u="none" strike="noStrike" kern="1200" cap="none" spc="0" normalizeH="0" baseline="0" noProof="0" dirty="0">
              <a:ln>
                <a:noFill/>
              </a:ln>
              <a:solidFill>
                <a:sysClr val="windowText" lastClr="000000"/>
              </a:solidFill>
              <a:effectLst/>
              <a:uLnTx/>
              <a:uFillTx/>
            </a:endParaRPr>
          </a:p>
        </p:txBody>
      </p:sp>
      <p:pic>
        <p:nvPicPr>
          <p:cNvPr id="4" name="Afbeelding 3"/>
          <p:cNvPicPr>
            <a:picLocks noChangeAspect="1"/>
          </p:cNvPicPr>
          <p:nvPr/>
        </p:nvPicPr>
        <p:blipFill rotWithShape="1">
          <a:blip r:embed="rId3"/>
          <a:srcRect b="4462"/>
          <a:stretch/>
        </p:blipFill>
        <p:spPr>
          <a:xfrm>
            <a:off x="4233330" y="1522687"/>
            <a:ext cx="4688230" cy="4566387"/>
          </a:xfrm>
          <a:prstGeom prst="rect">
            <a:avLst/>
          </a:prstGeom>
        </p:spPr>
      </p:pic>
      <p:sp>
        <p:nvSpPr>
          <p:cNvPr id="5" name="Tekstvak 4"/>
          <p:cNvSpPr txBox="1"/>
          <p:nvPr/>
        </p:nvSpPr>
        <p:spPr>
          <a:xfrm>
            <a:off x="4233330" y="6198455"/>
            <a:ext cx="2312943" cy="276999"/>
          </a:xfrm>
          <a:prstGeom prst="rect">
            <a:avLst/>
          </a:prstGeom>
          <a:noFill/>
        </p:spPr>
        <p:txBody>
          <a:bodyPr wrap="square" rtlCol="0">
            <a:spAutoFit/>
          </a:bodyPr>
          <a:lstStyle/>
          <a:p>
            <a:r>
              <a:rPr lang="nl-NL" sz="1200" dirty="0" smtClean="0">
                <a:solidFill>
                  <a:srgbClr val="465560"/>
                </a:solidFill>
                <a:latin typeface="Lato"/>
              </a:rPr>
              <a:t>Kaartje: </a:t>
            </a:r>
            <a:r>
              <a:rPr lang="nl-NL" sz="1200" dirty="0" err="1" smtClean="0">
                <a:solidFill>
                  <a:srgbClr val="465560"/>
                </a:solidFill>
                <a:latin typeface="Lato"/>
              </a:rPr>
              <a:t>reliefweb</a:t>
            </a:r>
            <a:endParaRPr lang="nl-NL" sz="1200" dirty="0">
              <a:solidFill>
                <a:srgbClr val="465560"/>
              </a:solidFill>
              <a:latin typeface="Lato"/>
            </a:endParaRPr>
          </a:p>
        </p:txBody>
      </p:sp>
    </p:spTree>
    <p:extLst>
      <p:ext uri="{BB962C8B-B14F-4D97-AF65-F5344CB8AC3E}">
        <p14:creationId xmlns:p14="http://schemas.microsoft.com/office/powerpoint/2010/main" val="8917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06571"/>
            <a:ext cx="9144000" cy="56514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p:cNvPicPr>
            <a:picLocks noChangeAspect="1"/>
          </p:cNvPicPr>
          <p:nvPr/>
        </p:nvPicPr>
        <p:blipFill rotWithShape="1">
          <a:blip r:embed="rId3" cstate="print">
            <a:extLst>
              <a:ext uri="{28A0092B-C50C-407E-A947-70E740481C1C}">
                <a14:useLocalDpi xmlns:a14="http://schemas.microsoft.com/office/drawing/2010/main"/>
              </a:ext>
            </a:extLst>
          </a:blip>
          <a:srcRect l="19726" t="42270" r="9725"/>
          <a:stretch/>
        </p:blipFill>
        <p:spPr>
          <a:xfrm>
            <a:off x="1" y="0"/>
            <a:ext cx="9144000" cy="1667970"/>
          </a:xfrm>
          <a:prstGeom prst="rect">
            <a:avLst/>
          </a:prstGeom>
        </p:spPr>
      </p:pic>
      <p:sp>
        <p:nvSpPr>
          <p:cNvPr id="10" name="Titel 7"/>
          <p:cNvSpPr txBox="1">
            <a:spLocks/>
          </p:cNvSpPr>
          <p:nvPr/>
        </p:nvSpPr>
        <p:spPr bwMode="auto">
          <a:xfrm>
            <a:off x="251521" y="211806"/>
            <a:ext cx="7416824" cy="7829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r>
              <a:rPr lang="nl-NL" b="0" dirty="0" smtClean="0">
                <a:latin typeface="Georgia"/>
                <a:cs typeface="Georgia"/>
              </a:rPr>
              <a:t>Droogte</a:t>
            </a:r>
            <a:endParaRPr lang="nl-NL" b="0" dirty="0">
              <a:latin typeface="Georgia"/>
              <a:cs typeface="Georgia"/>
            </a:endParaRPr>
          </a:p>
        </p:txBody>
      </p:sp>
      <p:sp>
        <p:nvSpPr>
          <p:cNvPr id="8" name="Tijdelijke aanduiding voor inhoud 8"/>
          <p:cNvSpPr txBox="1">
            <a:spLocks/>
          </p:cNvSpPr>
          <p:nvPr/>
        </p:nvSpPr>
        <p:spPr>
          <a:xfrm>
            <a:off x="4572001" y="1383876"/>
            <a:ext cx="4333010" cy="1365973"/>
          </a:xfrm>
          <a:prstGeom prst="rect">
            <a:avLst/>
          </a:prstGeom>
          <a:ln>
            <a:solidFill>
              <a:schemeClr val="tx2">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nl-NL" sz="2000" b="1" dirty="0" smtClean="0">
                <a:solidFill>
                  <a:srgbClr val="4C565D"/>
                </a:solidFill>
                <a:latin typeface="Lato" panose="020F0502020204030203" pitchFamily="34" charset="0"/>
              </a:rPr>
              <a:t>Door </a:t>
            </a:r>
            <a:r>
              <a:rPr lang="nl-NL" sz="2000" b="1" dirty="0">
                <a:solidFill>
                  <a:srgbClr val="4C565D"/>
                </a:solidFill>
                <a:latin typeface="Lato" panose="020F0502020204030203" pitchFamily="34" charset="0"/>
              </a:rPr>
              <a:t>de droogte hebben veel mensen </a:t>
            </a:r>
            <a:r>
              <a:rPr lang="nl-NL" sz="2000" b="1" dirty="0" smtClean="0">
                <a:solidFill>
                  <a:srgbClr val="4C565D"/>
                </a:solidFill>
                <a:latin typeface="Lato" panose="020F0502020204030203" pitchFamily="34" charset="0"/>
              </a:rPr>
              <a:t>tekort aan </a:t>
            </a:r>
            <a:r>
              <a:rPr lang="nl-NL" sz="2000" b="1" dirty="0">
                <a:solidFill>
                  <a:srgbClr val="4C565D"/>
                </a:solidFill>
                <a:latin typeface="Lato" panose="020F0502020204030203" pitchFamily="34" charset="0"/>
              </a:rPr>
              <a:t>drinkwater en voedsel, </a:t>
            </a:r>
            <a:r>
              <a:rPr lang="nl-NL" sz="2000" b="1" dirty="0" smtClean="0">
                <a:solidFill>
                  <a:srgbClr val="4C565D"/>
                </a:solidFill>
                <a:latin typeface="Lato" panose="020F0502020204030203" pitchFamily="34" charset="0"/>
              </a:rPr>
              <a:t>mislukken oogsten en sterft vee. </a:t>
            </a:r>
          </a:p>
          <a:p>
            <a:pPr marL="0" lvl="0" indent="0">
              <a:buNone/>
            </a:pPr>
            <a:endParaRPr lang="nl-NL" sz="2000" b="1" dirty="0">
              <a:solidFill>
                <a:srgbClr val="4C565D"/>
              </a:solidFill>
              <a:latin typeface="Lato" panose="020F0502020204030203" pitchFamily="34" charset="0"/>
            </a:endParaRPr>
          </a:p>
        </p:txBody>
      </p:sp>
    </p:spTree>
    <p:extLst>
      <p:ext uri="{BB962C8B-B14F-4D97-AF65-F5344CB8AC3E}">
        <p14:creationId xmlns:p14="http://schemas.microsoft.com/office/powerpoint/2010/main" val="410361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print">
            <a:extLst>
              <a:ext uri="{28A0092B-C50C-407E-A947-70E740481C1C}">
                <a14:useLocalDpi xmlns:a14="http://schemas.microsoft.com/office/drawing/2010/main"/>
              </a:ext>
            </a:extLst>
          </a:blip>
          <a:srcRect l="19726" t="42270" r="9725"/>
          <a:stretch/>
        </p:blipFill>
        <p:spPr>
          <a:xfrm>
            <a:off x="0" y="0"/>
            <a:ext cx="9144000" cy="1667970"/>
          </a:xfrm>
          <a:prstGeom prst="rect">
            <a:avLst/>
          </a:prstGeom>
        </p:spPr>
      </p:pic>
      <p:sp>
        <p:nvSpPr>
          <p:cNvPr id="10" name="Titel 7"/>
          <p:cNvSpPr txBox="1">
            <a:spLocks/>
          </p:cNvSpPr>
          <p:nvPr/>
        </p:nvSpPr>
        <p:spPr bwMode="auto">
          <a:xfrm>
            <a:off x="251521" y="211806"/>
            <a:ext cx="7416824" cy="7829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r>
              <a:rPr lang="nl-NL" b="0" dirty="0" smtClean="0">
                <a:latin typeface="Georgia"/>
                <a:cs typeface="Georgia"/>
              </a:rPr>
              <a:t>Vluchtelingen door conflicten</a:t>
            </a:r>
            <a:endParaRPr lang="nl-NL" b="0" dirty="0">
              <a:latin typeface="Georgia"/>
              <a:cs typeface="Georgia"/>
            </a:endParaRPr>
          </a:p>
        </p:txBody>
      </p:sp>
      <p:sp>
        <p:nvSpPr>
          <p:cNvPr id="8" name="Tijdelijke aanduiding voor inhoud 8"/>
          <p:cNvSpPr txBox="1">
            <a:spLocks/>
          </p:cNvSpPr>
          <p:nvPr/>
        </p:nvSpPr>
        <p:spPr>
          <a:xfrm>
            <a:off x="356676" y="2277676"/>
            <a:ext cx="3487960" cy="27661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nl-NL" sz="2000" b="1" dirty="0" smtClean="0">
                <a:solidFill>
                  <a:srgbClr val="4C565D"/>
                </a:solidFill>
                <a:latin typeface="Lato" panose="020F0502020204030203" pitchFamily="34" charset="0"/>
              </a:rPr>
              <a:t>Ook </a:t>
            </a:r>
            <a:r>
              <a:rPr lang="nl-NL" sz="2000" b="1" dirty="0">
                <a:solidFill>
                  <a:srgbClr val="4C565D"/>
                </a:solidFill>
                <a:latin typeface="Lato" panose="020F0502020204030203" pitchFamily="34" charset="0"/>
              </a:rPr>
              <a:t>zijn veel mensen op de vlucht door conflicten of zijn ze niet in staat het land te bewerken. Velen vluchten naar buurlanden. Kinderen en vrouwen worden als eerste getroffen door de ramp. </a:t>
            </a: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933" y="1755255"/>
            <a:ext cx="4932290" cy="3288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Afbeelding 1"/>
          <p:cNvPicPr>
            <a:picLocks noChangeAspect="1"/>
          </p:cNvPicPr>
          <p:nvPr/>
        </p:nvPicPr>
        <p:blipFill>
          <a:blip r:embed="rId4"/>
          <a:stretch>
            <a:fillRect/>
          </a:stretch>
        </p:blipFill>
        <p:spPr>
          <a:xfrm>
            <a:off x="3959933" y="5282783"/>
            <a:ext cx="3064322" cy="591363"/>
          </a:xfrm>
          <a:prstGeom prst="rect">
            <a:avLst/>
          </a:prstGeom>
        </p:spPr>
      </p:pic>
    </p:spTree>
    <p:extLst>
      <p:ext uri="{BB962C8B-B14F-4D97-AF65-F5344CB8AC3E}">
        <p14:creationId xmlns:p14="http://schemas.microsoft.com/office/powerpoint/2010/main" val="42306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Afbeelding 11"/>
          <p:cNvPicPr>
            <a:picLocks noChangeAspect="1"/>
          </p:cNvPicPr>
          <p:nvPr/>
        </p:nvPicPr>
        <p:blipFill rotWithShape="1">
          <a:blip r:embed="rId2" cstate="print">
            <a:extLst>
              <a:ext uri="{28A0092B-C50C-407E-A947-70E740481C1C}">
                <a14:useLocalDpi xmlns:a14="http://schemas.microsoft.com/office/drawing/2010/main"/>
              </a:ext>
            </a:extLst>
          </a:blip>
          <a:srcRect l="19726" t="42270" r="9725"/>
          <a:stretch/>
        </p:blipFill>
        <p:spPr>
          <a:xfrm>
            <a:off x="0" y="-23193"/>
            <a:ext cx="9144000" cy="1667970"/>
          </a:xfrm>
          <a:prstGeom prst="rect">
            <a:avLst/>
          </a:prstGeom>
        </p:spPr>
      </p:pic>
      <p:sp>
        <p:nvSpPr>
          <p:cNvPr id="13" name="Titel 7"/>
          <p:cNvSpPr txBox="1">
            <a:spLocks/>
          </p:cNvSpPr>
          <p:nvPr/>
        </p:nvSpPr>
        <p:spPr bwMode="auto">
          <a:xfrm>
            <a:off x="251521" y="211806"/>
            <a:ext cx="7416824" cy="78296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r>
              <a:rPr lang="nl-NL" b="0" dirty="0">
                <a:latin typeface="Georgia"/>
                <a:cs typeface="Georgia"/>
              </a:rPr>
              <a:t>Het Christelijk Noodhulpcluster biedt hulp</a:t>
            </a:r>
          </a:p>
        </p:txBody>
      </p:sp>
      <p:sp>
        <p:nvSpPr>
          <p:cNvPr id="9" name="Tijdelijke aanduiding voor inhoud 8"/>
          <p:cNvSpPr txBox="1">
            <a:spLocks/>
          </p:cNvSpPr>
          <p:nvPr/>
        </p:nvSpPr>
        <p:spPr>
          <a:xfrm>
            <a:off x="463076" y="2057401"/>
            <a:ext cx="4591523" cy="46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nl-NL" sz="2000" b="1" dirty="0">
                <a:solidFill>
                  <a:srgbClr val="4C565D"/>
                </a:solidFill>
                <a:latin typeface="Lato" panose="020F0502020204030203" pitchFamily="34" charset="0"/>
              </a:rPr>
              <a:t>De leden van het Christelijk Noodhulpcluster - </a:t>
            </a:r>
            <a:r>
              <a:rPr lang="nl-NL" sz="2000" b="1" dirty="0" err="1">
                <a:solidFill>
                  <a:srgbClr val="4C565D"/>
                </a:solidFill>
                <a:latin typeface="Lato" panose="020F0502020204030203" pitchFamily="34" charset="0"/>
              </a:rPr>
              <a:t>Dorcas</a:t>
            </a:r>
            <a:r>
              <a:rPr lang="nl-NL" sz="2000" b="1" dirty="0">
                <a:solidFill>
                  <a:srgbClr val="4C565D"/>
                </a:solidFill>
                <a:latin typeface="Lato" panose="020F0502020204030203" pitchFamily="34" charset="0"/>
              </a:rPr>
              <a:t>, </a:t>
            </a:r>
            <a:r>
              <a:rPr lang="nl-NL" sz="2000" b="1" dirty="0" smtClean="0">
                <a:solidFill>
                  <a:srgbClr val="4C565D"/>
                </a:solidFill>
                <a:latin typeface="Lato" panose="020F0502020204030203" pitchFamily="34" charset="0"/>
              </a:rPr>
              <a:t>Red </a:t>
            </a:r>
            <a:r>
              <a:rPr lang="nl-NL" sz="2000" b="1" dirty="0">
                <a:solidFill>
                  <a:srgbClr val="4C565D"/>
                </a:solidFill>
                <a:latin typeface="Lato" panose="020F0502020204030203" pitchFamily="34" charset="0"/>
              </a:rPr>
              <a:t>een Kind, </a:t>
            </a:r>
            <a:r>
              <a:rPr lang="nl-NL" sz="2000" b="1" dirty="0" smtClean="0">
                <a:solidFill>
                  <a:srgbClr val="4C565D"/>
                </a:solidFill>
                <a:latin typeface="Lato" panose="020F0502020204030203" pitchFamily="34" charset="0"/>
              </a:rPr>
              <a:t>Tear, Woord </a:t>
            </a:r>
            <a:r>
              <a:rPr lang="nl-NL" sz="2000" b="1" dirty="0">
                <a:solidFill>
                  <a:srgbClr val="4C565D"/>
                </a:solidFill>
                <a:latin typeface="Lato" panose="020F0502020204030203" pitchFamily="34" charset="0"/>
              </a:rPr>
              <a:t>en Daad en ZOA – zijn al aanwezig in de getroffen landen en bieden hulp.</a:t>
            </a:r>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l="10495"/>
          <a:stretch/>
        </p:blipFill>
        <p:spPr>
          <a:xfrm>
            <a:off x="5216235" y="1776845"/>
            <a:ext cx="3577959" cy="2248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49331" y="3777016"/>
            <a:ext cx="3528065" cy="2646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42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736901"/>
            <a:ext cx="9143999" cy="6084540"/>
          </a:xfrm>
          <a:prstGeom prst="rect">
            <a:avLst/>
          </a:prstGeom>
        </p:spPr>
      </p:pic>
      <p:pic>
        <p:nvPicPr>
          <p:cNvPr id="12" name="Afbeelding 11"/>
          <p:cNvPicPr>
            <a:picLocks noChangeAspect="1"/>
          </p:cNvPicPr>
          <p:nvPr/>
        </p:nvPicPr>
        <p:blipFill rotWithShape="1">
          <a:blip r:embed="rId3" cstate="print">
            <a:extLst>
              <a:ext uri="{28A0092B-C50C-407E-A947-70E740481C1C}">
                <a14:useLocalDpi xmlns:a14="http://schemas.microsoft.com/office/drawing/2010/main"/>
              </a:ext>
            </a:extLst>
          </a:blip>
          <a:srcRect l="19726" t="42270" r="9725"/>
          <a:stretch/>
        </p:blipFill>
        <p:spPr>
          <a:xfrm>
            <a:off x="0" y="-97084"/>
            <a:ext cx="9144000" cy="1667970"/>
          </a:xfrm>
          <a:prstGeom prst="rect">
            <a:avLst/>
          </a:prstGeom>
        </p:spPr>
      </p:pic>
      <p:sp>
        <p:nvSpPr>
          <p:cNvPr id="13" name="Titel 7"/>
          <p:cNvSpPr txBox="1">
            <a:spLocks/>
          </p:cNvSpPr>
          <p:nvPr/>
        </p:nvSpPr>
        <p:spPr bwMode="auto">
          <a:xfrm>
            <a:off x="2933614" y="156388"/>
            <a:ext cx="3276770" cy="7829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r>
              <a:rPr lang="nl-NL" b="0" dirty="0" smtClean="0">
                <a:latin typeface="Georgia"/>
                <a:cs typeface="Georgia"/>
              </a:rPr>
              <a:t>Help ons helpen! </a:t>
            </a:r>
            <a:endParaRPr lang="nl-NL" b="0" dirty="0">
              <a:latin typeface="Georgia"/>
              <a:cs typeface="Georgia"/>
            </a:endParaRPr>
          </a:p>
        </p:txBody>
      </p:sp>
      <p:pic>
        <p:nvPicPr>
          <p:cNvPr id="10" name="Afbeelding 9"/>
          <p:cNvPicPr>
            <a:picLocks noChangeAspect="1"/>
          </p:cNvPicPr>
          <p:nvPr/>
        </p:nvPicPr>
        <p:blipFill rotWithShape="1">
          <a:blip r:embed="rId4"/>
          <a:srcRect l="2570" r="2746"/>
          <a:stretch/>
        </p:blipFill>
        <p:spPr>
          <a:xfrm>
            <a:off x="-1" y="6115129"/>
            <a:ext cx="9144000" cy="742871"/>
          </a:xfrm>
          <a:prstGeom prst="rect">
            <a:avLst/>
          </a:prstGeom>
        </p:spPr>
      </p:pic>
      <p:pic>
        <p:nvPicPr>
          <p:cNvPr id="2" name="Afbeelding 1"/>
          <p:cNvPicPr>
            <a:picLocks noChangeAspect="1"/>
          </p:cNvPicPr>
          <p:nvPr/>
        </p:nvPicPr>
        <p:blipFill>
          <a:blip r:embed="rId5"/>
          <a:stretch>
            <a:fillRect/>
          </a:stretch>
        </p:blipFill>
        <p:spPr>
          <a:xfrm>
            <a:off x="7393129" y="5822248"/>
            <a:ext cx="1652159" cy="256322"/>
          </a:xfrm>
          <a:prstGeom prst="rect">
            <a:avLst/>
          </a:prstGeom>
        </p:spPr>
      </p:pic>
    </p:spTree>
    <p:extLst>
      <p:ext uri="{BB962C8B-B14F-4D97-AF65-F5344CB8AC3E}">
        <p14:creationId xmlns:p14="http://schemas.microsoft.com/office/powerpoint/2010/main" val="10856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TotalTime>
  <Words>147</Words>
  <Application>Microsoft Office PowerPoint</Application>
  <PresentationFormat>Diavoorstelling (4:3)</PresentationFormat>
  <Paragraphs>15</Paragraphs>
  <Slides>6</Slides>
  <Notes>0</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Kantoorthema</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Henriët Roseboom</dc:creator>
  <cp:lastModifiedBy>klant</cp:lastModifiedBy>
  <cp:revision>77</cp:revision>
  <dcterms:created xsi:type="dcterms:W3CDTF">2016-10-24T09:06:17Z</dcterms:created>
  <dcterms:modified xsi:type="dcterms:W3CDTF">2017-02-28T22:15:57Z</dcterms:modified>
</cp:coreProperties>
</file>