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Dienen </a:t>
            </a:r>
            <a:r>
              <a:rPr lang="nl-NL" dirty="0" smtClean="0"/>
              <a:t/>
            </a:r>
            <a:br>
              <a:rPr lang="nl-NL" dirty="0" smtClean="0"/>
            </a:br>
            <a:r>
              <a:rPr lang="nl-NL" dirty="0" smtClean="0"/>
              <a:t>in </a:t>
            </a:r>
            <a:r>
              <a:rPr lang="nl-NL" dirty="0"/>
              <a:t>een diaconale gemeente</a:t>
            </a:r>
          </a:p>
        </p:txBody>
      </p:sp>
      <p:sp>
        <p:nvSpPr>
          <p:cNvPr id="3" name="Ondertitel 2"/>
          <p:cNvSpPr>
            <a:spLocks noGrp="1"/>
          </p:cNvSpPr>
          <p:nvPr>
            <p:ph type="subTitle" idx="1"/>
          </p:nvPr>
        </p:nvSpPr>
        <p:spPr/>
        <p:txBody>
          <a:bodyPr/>
          <a:lstStyle/>
          <a:p>
            <a:r>
              <a:rPr lang="nl-NL" dirty="0"/>
              <a:t>over het diakenambt en het ambt aller gelovigen </a:t>
            </a:r>
          </a:p>
        </p:txBody>
      </p:sp>
    </p:spTree>
    <p:extLst>
      <p:ext uri="{BB962C8B-B14F-4D97-AF65-F5344CB8AC3E}">
        <p14:creationId xmlns:p14="http://schemas.microsoft.com/office/powerpoint/2010/main" val="250237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het </a:t>
            </a:r>
            <a:r>
              <a:rPr lang="nl-NL" dirty="0" smtClean="0"/>
              <a:t>NT</a:t>
            </a:r>
            <a:endParaRPr lang="nl-NL" dirty="0"/>
          </a:p>
        </p:txBody>
      </p:sp>
      <p:sp>
        <p:nvSpPr>
          <p:cNvPr id="3" name="Tijdelijke aanduiding voor inhoud 2"/>
          <p:cNvSpPr>
            <a:spLocks noGrp="1"/>
          </p:cNvSpPr>
          <p:nvPr>
            <p:ph idx="1"/>
          </p:nvPr>
        </p:nvSpPr>
        <p:spPr/>
        <p:txBody>
          <a:bodyPr/>
          <a:lstStyle/>
          <a:p>
            <a:r>
              <a:rPr lang="nl-NL" dirty="0" smtClean="0"/>
              <a:t>Het onderwijs van Christus</a:t>
            </a:r>
          </a:p>
          <a:p>
            <a:r>
              <a:rPr lang="nl-NL" dirty="0" smtClean="0"/>
              <a:t>De eerste christengemeente</a:t>
            </a:r>
          </a:p>
          <a:p>
            <a:r>
              <a:rPr lang="nl-NL" dirty="0" smtClean="0"/>
              <a:t>De instelling van het diakenambt</a:t>
            </a:r>
          </a:p>
          <a:p>
            <a:r>
              <a:rPr lang="nl-NL" dirty="0" smtClean="0"/>
              <a:t>De praktijk van de armenzorg</a:t>
            </a:r>
            <a:endParaRPr lang="nl-NL" dirty="0"/>
          </a:p>
        </p:txBody>
      </p:sp>
    </p:spTree>
    <p:extLst>
      <p:ext uri="{BB962C8B-B14F-4D97-AF65-F5344CB8AC3E}">
        <p14:creationId xmlns:p14="http://schemas.microsoft.com/office/powerpoint/2010/main" val="18446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het </a:t>
            </a:r>
            <a:r>
              <a:rPr lang="nl-NL" dirty="0" smtClean="0"/>
              <a:t>NT</a:t>
            </a:r>
            <a:br>
              <a:rPr lang="nl-NL" dirty="0" smtClean="0"/>
            </a:br>
            <a:r>
              <a:rPr lang="nl-NL" sz="2800" i="1" dirty="0" smtClean="0"/>
              <a:t>Het onderwijs van Christus</a:t>
            </a:r>
            <a:endParaRPr lang="nl-NL" sz="2800" i="1" dirty="0"/>
          </a:p>
        </p:txBody>
      </p:sp>
      <p:sp>
        <p:nvSpPr>
          <p:cNvPr id="3" name="Tijdelijke aanduiding voor inhoud 2"/>
          <p:cNvSpPr>
            <a:spLocks noGrp="1"/>
          </p:cNvSpPr>
          <p:nvPr>
            <p:ph idx="1"/>
          </p:nvPr>
        </p:nvSpPr>
        <p:spPr/>
        <p:txBody>
          <a:bodyPr>
            <a:noAutofit/>
          </a:bodyPr>
          <a:lstStyle/>
          <a:p>
            <a:r>
              <a:rPr lang="nl-NL" sz="1800" dirty="0" smtClean="0"/>
              <a:t>Noodzaak</a:t>
            </a:r>
            <a:r>
              <a:rPr lang="nl-NL" sz="1400" dirty="0" smtClean="0"/>
              <a:t>, Matth. 10:42</a:t>
            </a:r>
          </a:p>
          <a:p>
            <a:pPr marL="0" indent="0">
              <a:buNone/>
            </a:pPr>
            <a:r>
              <a:rPr lang="nl-NL" sz="1400" dirty="0" smtClean="0"/>
              <a:t>“</a:t>
            </a:r>
            <a:r>
              <a:rPr lang="nl-NL" sz="1400" i="1" dirty="0" smtClean="0"/>
              <a:t>En </a:t>
            </a:r>
            <a:r>
              <a:rPr lang="nl-NL" sz="1400" i="1" dirty="0"/>
              <a:t>zo wie een van deze kleinen te drinken geeft </a:t>
            </a:r>
            <a:r>
              <a:rPr lang="nl-NL" sz="1400" i="1" dirty="0" smtClean="0"/>
              <a:t>[…] </a:t>
            </a:r>
            <a:r>
              <a:rPr lang="nl-NL" sz="1400" i="1" dirty="0"/>
              <a:t>hij zal zijn loon geenszins verliezen.</a:t>
            </a:r>
            <a:r>
              <a:rPr lang="nl-NL" sz="1400" dirty="0"/>
              <a:t>”</a:t>
            </a:r>
            <a:endParaRPr lang="nl-NL" sz="1400" dirty="0" smtClean="0"/>
          </a:p>
          <a:p>
            <a:r>
              <a:rPr lang="nl-NL" sz="1800" dirty="0" smtClean="0"/>
              <a:t>Vanzelfsprekend</a:t>
            </a:r>
            <a:r>
              <a:rPr lang="nl-NL" sz="1400" dirty="0" smtClean="0"/>
              <a:t>, Joh. 13:29</a:t>
            </a:r>
          </a:p>
          <a:p>
            <a:pPr marL="0" indent="0">
              <a:buNone/>
            </a:pPr>
            <a:r>
              <a:rPr lang="nl-NL" sz="1400" dirty="0" smtClean="0"/>
              <a:t>“</a:t>
            </a:r>
            <a:r>
              <a:rPr lang="nl-NL" sz="1400" i="1" dirty="0" smtClean="0"/>
              <a:t>Want </a:t>
            </a:r>
            <a:r>
              <a:rPr lang="nl-NL" sz="1400" i="1" dirty="0"/>
              <a:t>sommigen meenden, </a:t>
            </a:r>
            <a:r>
              <a:rPr lang="nl-NL" sz="1400" i="1" dirty="0" smtClean="0"/>
              <a:t>[…] dat </a:t>
            </a:r>
            <a:r>
              <a:rPr lang="nl-NL" sz="1400" i="1" dirty="0"/>
              <a:t>hem Jezus </a:t>
            </a:r>
            <a:r>
              <a:rPr lang="nl-NL" sz="1400" i="1" dirty="0" err="1"/>
              <a:t>zeide</a:t>
            </a:r>
            <a:r>
              <a:rPr lang="nl-NL" sz="1400" i="1" dirty="0"/>
              <a:t>: </a:t>
            </a:r>
            <a:r>
              <a:rPr lang="nl-NL" sz="1400" i="1" dirty="0" smtClean="0"/>
              <a:t>[…] dat </a:t>
            </a:r>
            <a:r>
              <a:rPr lang="nl-NL" sz="1400" i="1" dirty="0"/>
              <a:t>hij den armen wat geven zou</a:t>
            </a:r>
            <a:r>
              <a:rPr lang="nl-NL" sz="1400" dirty="0"/>
              <a:t>.”</a:t>
            </a:r>
            <a:endParaRPr lang="nl-NL" sz="1400" dirty="0" smtClean="0"/>
          </a:p>
          <a:p>
            <a:r>
              <a:rPr lang="nl-NL" sz="1800" dirty="0" smtClean="0"/>
              <a:t>Bestraffend</a:t>
            </a:r>
            <a:r>
              <a:rPr lang="nl-NL" sz="1400" dirty="0" smtClean="0"/>
              <a:t>, Matth. 23:14</a:t>
            </a:r>
          </a:p>
          <a:p>
            <a:pPr marL="0" indent="0">
              <a:buNone/>
            </a:pPr>
            <a:r>
              <a:rPr lang="nl-NL" sz="1400" dirty="0" smtClean="0"/>
              <a:t>“</a:t>
            </a:r>
            <a:r>
              <a:rPr lang="nl-NL" sz="1400" i="1" dirty="0" smtClean="0"/>
              <a:t>Wee </a:t>
            </a:r>
            <a:r>
              <a:rPr lang="nl-NL" sz="1400" i="1" dirty="0"/>
              <a:t>u, </a:t>
            </a:r>
            <a:r>
              <a:rPr lang="nl-NL" sz="1400" i="1" dirty="0" smtClean="0"/>
              <a:t>[…] want </a:t>
            </a:r>
            <a:r>
              <a:rPr lang="nl-NL" sz="1400" i="1" dirty="0"/>
              <a:t>gij eet de huizen der weduwen op, en dat onder den schijn van lang te bidden; </a:t>
            </a:r>
            <a:r>
              <a:rPr lang="nl-NL" sz="1400" dirty="0" smtClean="0"/>
              <a:t>“</a:t>
            </a:r>
          </a:p>
          <a:p>
            <a:r>
              <a:rPr lang="nl-NL" sz="1800" dirty="0" smtClean="0"/>
              <a:t>Radicaliteit</a:t>
            </a:r>
            <a:r>
              <a:rPr lang="nl-NL" sz="1400" dirty="0" smtClean="0"/>
              <a:t>, Luk. 3:11</a:t>
            </a:r>
          </a:p>
          <a:p>
            <a:pPr marL="0" indent="0">
              <a:buNone/>
            </a:pPr>
            <a:r>
              <a:rPr lang="nl-NL" sz="1400" dirty="0"/>
              <a:t>“</a:t>
            </a:r>
            <a:r>
              <a:rPr lang="nl-NL" sz="1400" i="1" dirty="0"/>
              <a:t>Die twee rokken heeft, dele hem mede, die geen heeft; en die </a:t>
            </a:r>
            <a:r>
              <a:rPr lang="nl-NL" sz="1400" i="1" dirty="0" err="1"/>
              <a:t>spijze</a:t>
            </a:r>
            <a:r>
              <a:rPr lang="nl-NL" sz="1400" i="1" dirty="0"/>
              <a:t> heeft, doe desgelijks</a:t>
            </a:r>
            <a:r>
              <a:rPr lang="nl-NL" sz="1400" dirty="0" smtClean="0"/>
              <a:t>.”</a:t>
            </a:r>
          </a:p>
          <a:p>
            <a:r>
              <a:rPr lang="nl-NL" sz="1800" dirty="0"/>
              <a:t>Geestelijke dimensie</a:t>
            </a:r>
            <a:r>
              <a:rPr lang="nl-NL" sz="1400" dirty="0"/>
              <a:t>, Matth. 5:3</a:t>
            </a:r>
          </a:p>
          <a:p>
            <a:pPr marL="0" indent="0">
              <a:buNone/>
            </a:pPr>
            <a:r>
              <a:rPr lang="nl-NL" sz="1400" dirty="0"/>
              <a:t>“</a:t>
            </a:r>
            <a:r>
              <a:rPr lang="nl-NL" sz="1400" i="1" dirty="0"/>
              <a:t>Zalig zijn de armen van geest; want hunner is het Koninkrijk der hemelen.</a:t>
            </a:r>
            <a:r>
              <a:rPr lang="nl-NL" sz="1400" dirty="0"/>
              <a:t>”</a:t>
            </a:r>
          </a:p>
          <a:p>
            <a:r>
              <a:rPr lang="nl-NL" sz="1800" dirty="0" smtClean="0"/>
              <a:t>Relatief</a:t>
            </a:r>
            <a:r>
              <a:rPr lang="nl-NL" sz="1400" dirty="0" smtClean="0"/>
              <a:t>, Matth. 26:11</a:t>
            </a:r>
          </a:p>
          <a:p>
            <a:pPr marL="0" indent="0">
              <a:buNone/>
            </a:pPr>
            <a:r>
              <a:rPr lang="nl-NL" sz="1400" dirty="0" smtClean="0"/>
              <a:t>“</a:t>
            </a:r>
            <a:r>
              <a:rPr lang="nl-NL" sz="1400" i="1" dirty="0"/>
              <a:t>Want de armen hebt gij altijd met u, maar Mij hebt gij niet altijd</a:t>
            </a:r>
            <a:r>
              <a:rPr lang="nl-NL" sz="1400" i="1" dirty="0" smtClean="0"/>
              <a:t>.</a:t>
            </a:r>
            <a:r>
              <a:rPr lang="nl-NL" sz="1400" dirty="0" smtClean="0"/>
              <a:t>”</a:t>
            </a:r>
            <a:endParaRPr lang="nl-NL" sz="1400"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040" y="2150772"/>
            <a:ext cx="3584960" cy="4707228"/>
          </a:xfrm>
          <a:prstGeom prst="rect">
            <a:avLst/>
          </a:prstGeom>
        </p:spPr>
      </p:pic>
    </p:spTree>
    <p:extLst>
      <p:ext uri="{BB962C8B-B14F-4D97-AF65-F5344CB8AC3E}">
        <p14:creationId xmlns:p14="http://schemas.microsoft.com/office/powerpoint/2010/main" val="1302653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het </a:t>
            </a:r>
            <a:r>
              <a:rPr lang="nl-NL" dirty="0" smtClean="0"/>
              <a:t>NT</a:t>
            </a:r>
            <a:br>
              <a:rPr lang="nl-NL" dirty="0" smtClean="0"/>
            </a:br>
            <a:r>
              <a:rPr lang="nl-NL" sz="2800" i="1" dirty="0" smtClean="0"/>
              <a:t>De eerste christengemeente</a:t>
            </a:r>
            <a:endParaRPr lang="nl-NL" sz="2800" i="1" dirty="0"/>
          </a:p>
        </p:txBody>
      </p:sp>
      <p:sp>
        <p:nvSpPr>
          <p:cNvPr id="3" name="Tijdelijke aanduiding voor inhoud 2"/>
          <p:cNvSpPr>
            <a:spLocks noGrp="1"/>
          </p:cNvSpPr>
          <p:nvPr>
            <p:ph idx="1"/>
          </p:nvPr>
        </p:nvSpPr>
        <p:spPr/>
        <p:txBody>
          <a:bodyPr>
            <a:noAutofit/>
          </a:bodyPr>
          <a:lstStyle/>
          <a:p>
            <a:r>
              <a:rPr lang="nl-NL" dirty="0" smtClean="0"/>
              <a:t>Handelingen 4:32-37</a:t>
            </a:r>
          </a:p>
          <a:p>
            <a:pPr marL="0" indent="0">
              <a:spcBef>
                <a:spcPts val="0"/>
              </a:spcBef>
              <a:spcAft>
                <a:spcPts val="0"/>
              </a:spcAft>
              <a:buNone/>
            </a:pPr>
            <a:r>
              <a:rPr lang="nl-NL" sz="1400" dirty="0" smtClean="0"/>
              <a:t>“</a:t>
            </a:r>
            <a:r>
              <a:rPr lang="nl-NL" sz="1800" i="1" dirty="0"/>
              <a:t>32 En de menigte van degenen, die geloofden, was een hart en een ziel; en niemand </a:t>
            </a:r>
            <a:r>
              <a:rPr lang="nl-NL" sz="1800" i="1" dirty="0" err="1"/>
              <a:t>zeide</a:t>
            </a:r>
            <a:r>
              <a:rPr lang="nl-NL" sz="1800" i="1" dirty="0"/>
              <a:t>, dat iets van hetgeen hij had, zijn eigen ware, maar alle dingen waren hun gemeen</a:t>
            </a:r>
            <a:r>
              <a:rPr lang="nl-NL" sz="1800" i="1" dirty="0" smtClean="0"/>
              <a:t>. […]</a:t>
            </a:r>
            <a:endParaRPr lang="nl-NL" sz="1800" i="1" dirty="0"/>
          </a:p>
          <a:p>
            <a:pPr marL="0" indent="0">
              <a:spcBef>
                <a:spcPts val="0"/>
              </a:spcBef>
              <a:spcAft>
                <a:spcPts val="0"/>
              </a:spcAft>
              <a:buNone/>
            </a:pPr>
            <a:r>
              <a:rPr lang="nl-NL" sz="1800" i="1" dirty="0"/>
              <a:t>34 Want er was ook niemand onder hen, die gebrek had; want zovelen als er bezitters waren van landen of huizen, die verkochten zij, en brachten den prijs der verkochte goederen, en legden dien aan de voeten der apostelen.</a:t>
            </a:r>
          </a:p>
          <a:p>
            <a:pPr marL="0" indent="0">
              <a:spcBef>
                <a:spcPts val="0"/>
              </a:spcBef>
              <a:spcAft>
                <a:spcPts val="0"/>
              </a:spcAft>
              <a:buNone/>
            </a:pPr>
            <a:r>
              <a:rPr lang="nl-NL" sz="1800" i="1" dirty="0"/>
              <a:t>35 En aan een iegelijk werd uitgedeeld, naar dat elk van node had.</a:t>
            </a:r>
          </a:p>
          <a:p>
            <a:pPr marL="0" indent="0">
              <a:spcBef>
                <a:spcPts val="0"/>
              </a:spcBef>
              <a:spcAft>
                <a:spcPts val="0"/>
              </a:spcAft>
              <a:buNone/>
            </a:pPr>
            <a:r>
              <a:rPr lang="nl-NL" sz="1800" i="1" dirty="0"/>
              <a:t>36 En </a:t>
            </a:r>
            <a:r>
              <a:rPr lang="nl-NL" sz="1800" i="1" dirty="0" err="1"/>
              <a:t>Joses</a:t>
            </a:r>
            <a:r>
              <a:rPr lang="nl-NL" sz="1800" i="1" dirty="0"/>
              <a:t>, van de apostelen </a:t>
            </a:r>
            <a:r>
              <a:rPr lang="nl-NL" sz="1800" i="1" dirty="0" err="1"/>
              <a:t>toegenaamd</a:t>
            </a:r>
            <a:r>
              <a:rPr lang="nl-NL" sz="1800" i="1" dirty="0"/>
              <a:t> Barnabas (hetwelk is, overgezet zijnde, een zoon der vertroosting), een Leviet, van geboorte uit Cyprus,</a:t>
            </a:r>
          </a:p>
          <a:p>
            <a:pPr marL="0" indent="0">
              <a:spcBef>
                <a:spcPts val="0"/>
              </a:spcBef>
              <a:spcAft>
                <a:spcPts val="0"/>
              </a:spcAft>
              <a:buNone/>
            </a:pPr>
            <a:r>
              <a:rPr lang="nl-NL" sz="1800" i="1" dirty="0"/>
              <a:t>37 Alzo hij een akker had, verkocht dien, en bracht het geld, en legde het aan de voeten der apostelen</a:t>
            </a:r>
            <a:r>
              <a:rPr lang="nl-NL" sz="1800" i="1" dirty="0" smtClean="0"/>
              <a:t>.</a:t>
            </a:r>
            <a:r>
              <a:rPr lang="nl-NL" sz="1400" dirty="0" smtClean="0"/>
              <a:t>”</a:t>
            </a:r>
            <a:endParaRPr lang="nl-NL" sz="1400" dirty="0"/>
          </a:p>
        </p:txBody>
      </p:sp>
    </p:spTree>
    <p:extLst>
      <p:ext uri="{BB962C8B-B14F-4D97-AF65-F5344CB8AC3E}">
        <p14:creationId xmlns:p14="http://schemas.microsoft.com/office/powerpoint/2010/main" val="2997111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het </a:t>
            </a:r>
            <a:r>
              <a:rPr lang="nl-NL" dirty="0" smtClean="0"/>
              <a:t>NT</a:t>
            </a:r>
            <a:br>
              <a:rPr lang="nl-NL" dirty="0" smtClean="0"/>
            </a:br>
            <a:r>
              <a:rPr lang="nl-NL" sz="2800" i="1" dirty="0" smtClean="0"/>
              <a:t>De instelling van het diakenambt</a:t>
            </a:r>
            <a:endParaRPr lang="nl-NL" sz="2800" i="1" dirty="0"/>
          </a:p>
        </p:txBody>
      </p:sp>
      <p:sp>
        <p:nvSpPr>
          <p:cNvPr id="3" name="Tijdelijke aanduiding voor inhoud 2"/>
          <p:cNvSpPr>
            <a:spLocks noGrp="1"/>
          </p:cNvSpPr>
          <p:nvPr>
            <p:ph idx="1"/>
          </p:nvPr>
        </p:nvSpPr>
        <p:spPr/>
        <p:txBody>
          <a:bodyPr>
            <a:noAutofit/>
          </a:bodyPr>
          <a:lstStyle/>
          <a:p>
            <a:r>
              <a:rPr lang="nl-NL" dirty="0" smtClean="0"/>
              <a:t>Handelingen 6:1-7</a:t>
            </a:r>
          </a:p>
          <a:p>
            <a:r>
              <a:rPr lang="nl-NL" dirty="0" smtClean="0"/>
              <a:t>Veel moeten we opmaken uit het (tekst)verband</a:t>
            </a:r>
          </a:p>
          <a:p>
            <a:r>
              <a:rPr lang="nl-NL" dirty="0" smtClean="0"/>
              <a:t>De nieuw gekozenen worden hier geen diakenen genoemd</a:t>
            </a:r>
          </a:p>
          <a:p>
            <a:r>
              <a:rPr lang="nl-NL" dirty="0" smtClean="0"/>
              <a:t>Hun taakomschrijving wordt niet gegeven</a:t>
            </a:r>
          </a:p>
          <a:p>
            <a:r>
              <a:rPr lang="nl-NL" dirty="0" smtClean="0"/>
              <a:t>Is de diaken nu dienaar of coördinator?</a:t>
            </a:r>
          </a:p>
          <a:p>
            <a:r>
              <a:rPr lang="nl-NL" dirty="0" smtClean="0"/>
              <a:t>Opvallend is dat deze mannen Griekse namen hebben</a:t>
            </a:r>
          </a:p>
        </p:txBody>
      </p:sp>
    </p:spTree>
    <p:extLst>
      <p:ext uri="{BB962C8B-B14F-4D97-AF65-F5344CB8AC3E}">
        <p14:creationId xmlns:p14="http://schemas.microsoft.com/office/powerpoint/2010/main" val="2348103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het </a:t>
            </a:r>
            <a:r>
              <a:rPr lang="nl-NL" dirty="0" smtClean="0"/>
              <a:t>NT</a:t>
            </a:r>
            <a:br>
              <a:rPr lang="nl-NL" dirty="0" smtClean="0"/>
            </a:br>
            <a:r>
              <a:rPr lang="nl-NL" sz="2800" i="1" dirty="0" smtClean="0"/>
              <a:t>De praktijk van de armenzorg</a:t>
            </a:r>
            <a:endParaRPr lang="nl-NL" sz="2800" i="1" dirty="0"/>
          </a:p>
        </p:txBody>
      </p:sp>
      <p:sp>
        <p:nvSpPr>
          <p:cNvPr id="3" name="Tijdelijke aanduiding voor inhoud 2"/>
          <p:cNvSpPr>
            <a:spLocks noGrp="1"/>
          </p:cNvSpPr>
          <p:nvPr>
            <p:ph idx="1"/>
          </p:nvPr>
        </p:nvSpPr>
        <p:spPr/>
        <p:txBody>
          <a:bodyPr>
            <a:noAutofit/>
          </a:bodyPr>
          <a:lstStyle/>
          <a:p>
            <a:r>
              <a:rPr lang="nl-NL" dirty="0" smtClean="0"/>
              <a:t>De diakenteksten</a:t>
            </a:r>
          </a:p>
          <a:p>
            <a:r>
              <a:rPr lang="nl-NL" dirty="0" smtClean="0"/>
              <a:t>De collecteteksten</a:t>
            </a:r>
          </a:p>
          <a:p>
            <a:r>
              <a:rPr lang="nl-NL" dirty="0" smtClean="0"/>
              <a:t>Aansporingen tot zorg voor de armen</a:t>
            </a:r>
          </a:p>
        </p:txBody>
      </p:sp>
    </p:spTree>
    <p:extLst>
      <p:ext uri="{BB962C8B-B14F-4D97-AF65-F5344CB8AC3E}">
        <p14:creationId xmlns:p14="http://schemas.microsoft.com/office/powerpoint/2010/main" val="289305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a:t>
            </a:r>
            <a:r>
              <a:rPr lang="nl-NL" dirty="0" smtClean="0"/>
              <a:t>de belijdenisgeschriften</a:t>
            </a:r>
            <a:br>
              <a:rPr lang="nl-NL" dirty="0" smtClean="0"/>
            </a:br>
            <a:endParaRPr lang="nl-NL" sz="2800" i="1" dirty="0"/>
          </a:p>
        </p:txBody>
      </p:sp>
      <p:sp>
        <p:nvSpPr>
          <p:cNvPr id="4" name="Tijdelijke aanduiding voor inhoud 3"/>
          <p:cNvSpPr>
            <a:spLocks noGrp="1"/>
          </p:cNvSpPr>
          <p:nvPr>
            <p:ph idx="1"/>
          </p:nvPr>
        </p:nvSpPr>
        <p:spPr/>
        <p:txBody>
          <a:bodyPr/>
          <a:lstStyle/>
          <a:p>
            <a:endParaRPr lang="nl-NL" dirty="0"/>
          </a:p>
        </p:txBody>
      </p:sp>
      <p:sp>
        <p:nvSpPr>
          <p:cNvPr id="5" name="Tekstvak 4"/>
          <p:cNvSpPr txBox="1"/>
          <p:nvPr/>
        </p:nvSpPr>
        <p:spPr>
          <a:xfrm>
            <a:off x="1308463" y="2236358"/>
            <a:ext cx="5009357" cy="461664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a:solidFill>
              <a:schemeClr val="accent5">
                <a:lumMod val="75000"/>
              </a:schemeClr>
            </a:solidFill>
          </a:ln>
        </p:spPr>
        <p:txBody>
          <a:bodyPr wrap="square" rtlCol="0">
            <a:spAutoFit/>
          </a:bodyPr>
          <a:lstStyle/>
          <a:p>
            <a:r>
              <a:rPr lang="nl-NL" sz="2400" dirty="0" err="1" smtClean="0">
                <a:solidFill>
                  <a:schemeClr val="accent5">
                    <a:lumMod val="50000"/>
                  </a:schemeClr>
                </a:solidFill>
                <a:effectLst>
                  <a:outerShdw blurRad="50800" dist="38100" dir="2700000" algn="tl" rotWithShape="0">
                    <a:prstClr val="black">
                      <a:alpha val="40000"/>
                    </a:prstClr>
                  </a:outerShdw>
                </a:effectLst>
              </a:rPr>
              <a:t>Heidelberger</a:t>
            </a:r>
            <a:r>
              <a:rPr lang="nl-NL" sz="2400" dirty="0" smtClean="0">
                <a:solidFill>
                  <a:schemeClr val="accent5">
                    <a:lumMod val="50000"/>
                  </a:schemeClr>
                </a:solidFill>
                <a:effectLst>
                  <a:outerShdw blurRad="50800" dist="38100" dir="2700000" algn="tl" rotWithShape="0">
                    <a:prstClr val="black">
                      <a:alpha val="40000"/>
                    </a:prstClr>
                  </a:outerShdw>
                </a:effectLst>
              </a:rPr>
              <a:t> catechismus</a:t>
            </a:r>
          </a:p>
          <a:p>
            <a:endParaRPr lang="nl-NL" dirty="0">
              <a:solidFill>
                <a:schemeClr val="accent2">
                  <a:lumMod val="50000"/>
                </a:schemeClr>
              </a:solidFill>
            </a:endParaRPr>
          </a:p>
          <a:p>
            <a:r>
              <a:rPr lang="nl-NL" dirty="0" smtClean="0"/>
              <a:t>Antw. 32 : Omdat </a:t>
            </a:r>
            <a:r>
              <a:rPr lang="nl-NL" dirty="0"/>
              <a:t>ik door het geloof een lidmaat van Christus en </a:t>
            </a:r>
            <a:r>
              <a:rPr lang="nl-NL" dirty="0" smtClean="0"/>
              <a:t>alzo zijner </a:t>
            </a:r>
            <a:r>
              <a:rPr lang="nl-NL" dirty="0"/>
              <a:t>zalving deelachtig ben , opdat ik zijn naam </a:t>
            </a:r>
            <a:r>
              <a:rPr lang="nl-NL" dirty="0" err="1"/>
              <a:t>belijde</a:t>
            </a:r>
            <a:r>
              <a:rPr lang="nl-NL" dirty="0"/>
              <a:t> , en </a:t>
            </a:r>
            <a:r>
              <a:rPr lang="nl-NL" b="1" dirty="0" smtClean="0">
                <a:effectLst>
                  <a:outerShdw blurRad="38100" dist="38100" dir="2700000" algn="tl">
                    <a:srgbClr val="000000">
                      <a:alpha val="43137"/>
                    </a:srgbClr>
                  </a:outerShdw>
                </a:effectLst>
              </a:rPr>
              <a:t>mijzelf tot </a:t>
            </a:r>
            <a:r>
              <a:rPr lang="nl-NL" b="1" dirty="0">
                <a:effectLst>
                  <a:outerShdw blurRad="38100" dist="38100" dir="2700000" algn="tl">
                    <a:srgbClr val="000000">
                      <a:alpha val="43137"/>
                    </a:srgbClr>
                  </a:outerShdw>
                </a:effectLst>
              </a:rPr>
              <a:t>een levend dankoffer Hem </a:t>
            </a:r>
            <a:r>
              <a:rPr lang="nl-NL" b="1" dirty="0" err="1">
                <a:effectLst>
                  <a:outerShdw blurRad="38100" dist="38100" dir="2700000" algn="tl">
                    <a:srgbClr val="000000">
                      <a:alpha val="43137"/>
                    </a:srgbClr>
                  </a:outerShdw>
                </a:effectLst>
              </a:rPr>
              <a:t>offere</a:t>
            </a:r>
            <a:r>
              <a:rPr lang="nl-NL" b="1" dirty="0">
                <a:effectLst>
                  <a:outerShdw blurRad="38100" dist="38100" dir="2700000" algn="tl">
                    <a:srgbClr val="000000">
                      <a:alpha val="43137"/>
                    </a:srgbClr>
                  </a:outerShdw>
                </a:effectLst>
              </a:rPr>
              <a:t> </a:t>
            </a:r>
            <a:r>
              <a:rPr lang="nl-NL" dirty="0"/>
              <a:t>, en met een vrije en goede </a:t>
            </a:r>
            <a:r>
              <a:rPr lang="nl-NL" dirty="0" smtClean="0"/>
              <a:t>consciëntie in </a:t>
            </a:r>
            <a:r>
              <a:rPr lang="nl-NL" dirty="0"/>
              <a:t>dit leven tegen de zonde en den duivel strijde , en hiernamaals </a:t>
            </a:r>
            <a:r>
              <a:rPr lang="nl-NL" dirty="0" smtClean="0"/>
              <a:t>in eeuwigheid </a:t>
            </a:r>
            <a:r>
              <a:rPr lang="nl-NL" dirty="0"/>
              <a:t>met Hem over alle schepselen </a:t>
            </a:r>
            <a:r>
              <a:rPr lang="nl-NL" dirty="0" err="1"/>
              <a:t>regere</a:t>
            </a:r>
            <a:r>
              <a:rPr lang="nl-NL" dirty="0" smtClean="0"/>
              <a:t>.</a:t>
            </a:r>
          </a:p>
          <a:p>
            <a:endParaRPr lang="nl-NL" dirty="0"/>
          </a:p>
          <a:p>
            <a:r>
              <a:rPr lang="nl-NL" dirty="0" smtClean="0"/>
              <a:t>Antw. 103: […] </a:t>
            </a:r>
            <a:r>
              <a:rPr lang="nl-NL" dirty="0"/>
              <a:t>en dat ik, inzonderheid op den Sabbat, dat is, op </a:t>
            </a:r>
            <a:r>
              <a:rPr lang="nl-NL" dirty="0" smtClean="0"/>
              <a:t>den rustdag</a:t>
            </a:r>
            <a:r>
              <a:rPr lang="nl-NL" dirty="0"/>
              <a:t>, tot de gemeente Gods naarstiglijk kome , om Gods Woord te </a:t>
            </a:r>
            <a:r>
              <a:rPr lang="nl-NL" dirty="0" smtClean="0"/>
              <a:t>horen, de </a:t>
            </a:r>
            <a:r>
              <a:rPr lang="nl-NL" dirty="0"/>
              <a:t>Sacramenten te gebruiken , God den Heere openlijk aan te roepen , </a:t>
            </a:r>
            <a:r>
              <a:rPr lang="nl-NL" b="1" dirty="0" smtClean="0">
                <a:effectLst>
                  <a:outerShdw blurRad="38100" dist="38100" dir="2700000" algn="tl">
                    <a:srgbClr val="000000">
                      <a:alpha val="43137"/>
                    </a:srgbClr>
                  </a:outerShdw>
                </a:effectLst>
              </a:rPr>
              <a:t>en den </a:t>
            </a:r>
            <a:r>
              <a:rPr lang="nl-NL" b="1" dirty="0">
                <a:effectLst>
                  <a:outerShdw blurRad="38100" dist="38100" dir="2700000" algn="tl">
                    <a:srgbClr val="000000">
                      <a:alpha val="43137"/>
                    </a:srgbClr>
                  </a:outerShdw>
                </a:effectLst>
              </a:rPr>
              <a:t>armen Christelijke handreiking te </a:t>
            </a:r>
            <a:r>
              <a:rPr lang="nl-NL" b="1" dirty="0" smtClean="0">
                <a:effectLst>
                  <a:outerShdw blurRad="38100" dist="38100" dir="2700000" algn="tl">
                    <a:srgbClr val="000000">
                      <a:alpha val="43137"/>
                    </a:srgbClr>
                  </a:outerShdw>
                </a:effectLst>
              </a:rPr>
              <a:t>doen </a:t>
            </a:r>
            <a:r>
              <a:rPr lang="nl-NL" dirty="0" smtClean="0"/>
              <a:t>[…]</a:t>
            </a:r>
            <a:endParaRPr lang="nl-NL" dirty="0"/>
          </a:p>
        </p:txBody>
      </p:sp>
      <p:sp>
        <p:nvSpPr>
          <p:cNvPr id="6" name="Tekstvak 5"/>
          <p:cNvSpPr txBox="1"/>
          <p:nvPr/>
        </p:nvSpPr>
        <p:spPr>
          <a:xfrm>
            <a:off x="6873493" y="2236358"/>
            <a:ext cx="5009357" cy="4616648"/>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38100">
            <a:solidFill>
              <a:schemeClr val="accent1">
                <a:lumMod val="75000"/>
              </a:schemeClr>
            </a:solidFill>
          </a:ln>
        </p:spPr>
        <p:txBody>
          <a:bodyPr wrap="square" rtlCol="0">
            <a:spAutoFit/>
            <a:scene3d>
              <a:camera prst="orthographicFront"/>
              <a:lightRig rig="threePt" dir="t"/>
            </a:scene3d>
            <a:sp3d extrusionH="57150">
              <a:bevelT w="38100" h="38100"/>
              <a:bevelB w="38100" h="38100"/>
            </a:sp3d>
          </a:bodyPr>
          <a:lstStyle/>
          <a:p>
            <a:r>
              <a:rPr lang="nl-NL" sz="2400" dirty="0" smtClean="0">
                <a:solidFill>
                  <a:schemeClr val="accent1">
                    <a:lumMod val="50000"/>
                  </a:schemeClr>
                </a:solidFill>
                <a:effectLst>
                  <a:outerShdw blurRad="50800" dist="38100" dir="2700000" algn="tl" rotWithShape="0">
                    <a:prstClr val="black">
                      <a:alpha val="40000"/>
                    </a:prstClr>
                  </a:outerShdw>
                </a:effectLst>
              </a:rPr>
              <a:t>Nederlandse geloofsbelijdenis</a:t>
            </a:r>
          </a:p>
          <a:p>
            <a:endParaRPr lang="nl-NL" dirty="0"/>
          </a:p>
          <a:p>
            <a:r>
              <a:rPr lang="nl-NL" dirty="0" smtClean="0"/>
              <a:t>Art. 30: […] opdat </a:t>
            </a:r>
            <a:r>
              <a:rPr lang="nl-NL" dirty="0"/>
              <a:t>ook </a:t>
            </a:r>
            <a:r>
              <a:rPr lang="nl-NL" b="1" dirty="0">
                <a:effectLst>
                  <a:outerShdw blurRad="38100" dist="38100" dir="2700000" algn="tl">
                    <a:srgbClr val="000000">
                      <a:alpha val="43137"/>
                    </a:srgbClr>
                  </a:outerShdw>
                </a:effectLst>
              </a:rPr>
              <a:t>de armen en bedrukten geholpen en getroost worden, naar dat zij van node hebben</a:t>
            </a:r>
            <a:r>
              <a:rPr lang="nl-NL" dirty="0"/>
              <a:t>. Door dit middel zullen alle dingen in de Kerk wel en ordelijk toegaan, wanneer zulke personen verkoren worden die getrouw zijn, en naar den regel dien de heilige Paulus daarvan geeft in den brief aan Timótheüs</a:t>
            </a:r>
            <a:r>
              <a:rPr lang="nl-NL" dirty="0" smtClean="0"/>
              <a:t>.</a:t>
            </a:r>
          </a:p>
          <a:p>
            <a:endParaRPr lang="nl-NL" dirty="0"/>
          </a:p>
          <a:p>
            <a:r>
              <a:rPr lang="nl-NL" dirty="0" smtClean="0"/>
              <a:t>Art. 31: </a:t>
            </a:r>
            <a:r>
              <a:rPr lang="nl-NL" dirty="0"/>
              <a:t>Wij geloven dat de dienaars des </a:t>
            </a:r>
            <a:r>
              <a:rPr lang="nl-NL" dirty="0" err="1"/>
              <a:t>Woords</a:t>
            </a:r>
            <a:r>
              <a:rPr lang="nl-NL" dirty="0"/>
              <a:t> Gods, ouderlingen en </a:t>
            </a:r>
            <a:r>
              <a:rPr lang="nl-NL" b="1" dirty="0">
                <a:effectLst>
                  <a:outerShdw blurRad="38100" dist="38100" dir="2700000" algn="tl">
                    <a:srgbClr val="000000">
                      <a:alpha val="43137"/>
                    </a:srgbClr>
                  </a:outerShdw>
                </a:effectLst>
              </a:rPr>
              <a:t>diakenen</a:t>
            </a:r>
            <a:r>
              <a:rPr lang="nl-NL" dirty="0"/>
              <a:t> tot hun ambten behoren verkoren te worden door wettige verkiezing der Kerk, met aanroeping van den Naam Gods en goede orde, gelijk het Woord Gods leert.</a:t>
            </a:r>
          </a:p>
        </p:txBody>
      </p:sp>
    </p:spTree>
    <p:extLst>
      <p:ext uri="{BB962C8B-B14F-4D97-AF65-F5344CB8AC3E}">
        <p14:creationId xmlns:p14="http://schemas.microsoft.com/office/powerpoint/2010/main" val="282102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a:t>
            </a:r>
            <a:r>
              <a:rPr lang="nl-NL" dirty="0" smtClean="0"/>
              <a:t>het bevestigingsformulier</a:t>
            </a:r>
            <a:br>
              <a:rPr lang="nl-NL" dirty="0" smtClean="0"/>
            </a:br>
            <a:endParaRPr lang="nl-NL" sz="2800" i="1" dirty="0"/>
          </a:p>
        </p:txBody>
      </p:sp>
      <p:sp>
        <p:nvSpPr>
          <p:cNvPr id="4" name="Tijdelijke aanduiding voor inhoud 3"/>
          <p:cNvSpPr>
            <a:spLocks noGrp="1"/>
          </p:cNvSpPr>
          <p:nvPr>
            <p:ph idx="1"/>
          </p:nvPr>
        </p:nvSpPr>
        <p:spPr/>
        <p:txBody>
          <a:bodyPr/>
          <a:lstStyle/>
          <a:p>
            <a:endParaRPr lang="nl-NL" dirty="0"/>
          </a:p>
        </p:txBody>
      </p:sp>
      <p:sp>
        <p:nvSpPr>
          <p:cNvPr id="5" name="Tekstvak 4"/>
          <p:cNvSpPr txBox="1"/>
          <p:nvPr/>
        </p:nvSpPr>
        <p:spPr>
          <a:xfrm>
            <a:off x="1308463" y="2320766"/>
            <a:ext cx="10395857" cy="4524315"/>
          </a:xfrm>
          <a:prstGeom prst="rect">
            <a:avLst/>
          </a:prstGeom>
          <a:solidFill>
            <a:schemeClr val="bg1">
              <a:lumMod val="85000"/>
            </a:schemeClr>
          </a:solidFill>
          <a:ln w="38100">
            <a:solidFill>
              <a:schemeClr val="tx1">
                <a:lumMod val="95000"/>
                <a:lumOff val="5000"/>
              </a:schemeClr>
            </a:solidFill>
          </a:ln>
        </p:spPr>
        <p:txBody>
          <a:bodyPr wrap="square" rtlCol="0">
            <a:spAutoFit/>
          </a:bodyPr>
          <a:lstStyle/>
          <a:p>
            <a:r>
              <a:rPr lang="nl-NL" dirty="0" smtClean="0"/>
              <a:t>Aangaande de diakenen […] </a:t>
            </a:r>
          </a:p>
          <a:p>
            <a:r>
              <a:rPr lang="nl-NL" dirty="0" smtClean="0">
                <a:solidFill>
                  <a:srgbClr val="0070C0"/>
                </a:solidFill>
              </a:rPr>
              <a:t>Ten eerste, dat zij in alle </a:t>
            </a:r>
            <a:r>
              <a:rPr lang="nl-NL" dirty="0" err="1" smtClean="0">
                <a:solidFill>
                  <a:srgbClr val="0070C0"/>
                </a:solidFill>
              </a:rPr>
              <a:t>getrouwigheid</a:t>
            </a:r>
            <a:r>
              <a:rPr lang="nl-NL" dirty="0" smtClean="0">
                <a:solidFill>
                  <a:srgbClr val="0070C0"/>
                </a:solidFill>
              </a:rPr>
              <a:t> en naarstigheid de aalmoezen en goederen, die aan de armen gegeven worden, verzamelen en bewaren; </a:t>
            </a:r>
            <a:r>
              <a:rPr lang="nl-NL" dirty="0" smtClean="0">
                <a:solidFill>
                  <a:schemeClr val="accent5">
                    <a:lumMod val="50000"/>
                  </a:schemeClr>
                </a:solidFill>
              </a:rPr>
              <a:t>ja, ook vlijtig zijn, om te helpen toezien, dat tot hulp der armen, vele goede middelen gevonden mogen worden. </a:t>
            </a:r>
            <a:r>
              <a:rPr lang="nl-NL" dirty="0" smtClean="0">
                <a:solidFill>
                  <a:srgbClr val="0070C0"/>
                </a:solidFill>
              </a:rPr>
              <a:t>Het tweede deel van hun ambt bestaat in de uitdeling, waartoe vereist wordt, niet alleen onderscheidingsgave en voorzichtigheid, om de aalmoezen niet te besteden dan waar het van node is, maar ook blijmoedigheid en eenvoudigheid om met een bewogen hart en toegenegen gemoed de armen te helpen </a:t>
            </a:r>
            <a:r>
              <a:rPr lang="nl-NL" dirty="0" smtClean="0">
                <a:solidFill>
                  <a:schemeClr val="tx1">
                    <a:lumMod val="95000"/>
                    <a:lumOff val="5000"/>
                  </a:schemeClr>
                </a:solidFill>
              </a:rPr>
              <a:t>[…] </a:t>
            </a:r>
            <a:r>
              <a:rPr lang="nl-NL" dirty="0" smtClean="0">
                <a:solidFill>
                  <a:srgbClr val="0070C0"/>
                </a:solidFill>
              </a:rPr>
              <a:t>niet alleen met uiterlijke gift, maar ook met troostelijke redenen </a:t>
            </a:r>
            <a:r>
              <a:rPr lang="nl-NL" dirty="0" smtClean="0">
                <a:solidFill>
                  <a:schemeClr val="tx1">
                    <a:lumMod val="95000"/>
                    <a:lumOff val="5000"/>
                  </a:schemeClr>
                </a:solidFill>
              </a:rPr>
              <a:t>[…]</a:t>
            </a:r>
          </a:p>
          <a:p>
            <a:r>
              <a:rPr lang="nl-NL" dirty="0" smtClean="0">
                <a:solidFill>
                  <a:srgbClr val="0070C0"/>
                </a:solidFill>
              </a:rPr>
              <a:t>En gij diakenen, zijt vlijtig in de verzameling der aalmoezen, voorzichtig en blijmoedig in het uitreiken ervan. Komt den bedrukten te hulp; verzorgt de rechte weduwen en wezen; bewijst weldadigheid aan alle mensen maar inzonderheid aan de huisgenoten des </a:t>
            </a:r>
            <a:r>
              <a:rPr lang="nl-NL" dirty="0" err="1" smtClean="0">
                <a:solidFill>
                  <a:srgbClr val="0070C0"/>
                </a:solidFill>
              </a:rPr>
              <a:t>geloofs</a:t>
            </a:r>
            <a:r>
              <a:rPr lang="nl-NL" dirty="0" smtClean="0">
                <a:solidFill>
                  <a:srgbClr val="0070C0"/>
                </a:solidFill>
              </a:rPr>
              <a:t>. </a:t>
            </a:r>
            <a:r>
              <a:rPr lang="nl-NL" dirty="0" smtClean="0">
                <a:solidFill>
                  <a:schemeClr val="tx1">
                    <a:lumMod val="95000"/>
                    <a:lumOff val="5000"/>
                  </a:schemeClr>
                </a:solidFill>
              </a:rPr>
              <a:t>[…]</a:t>
            </a:r>
          </a:p>
          <a:p>
            <a:r>
              <a:rPr lang="nl-NL" dirty="0" smtClean="0">
                <a:solidFill>
                  <a:srgbClr val="0070C0"/>
                </a:solidFill>
              </a:rPr>
              <a:t>Voorziet de diakenen met goede middelen tot hulp der armen. Zijt weldadig, gij rijken, geeft mild. En deelt gaarne mede. </a:t>
            </a:r>
            <a:r>
              <a:rPr lang="nl-NL" dirty="0" smtClean="0">
                <a:solidFill>
                  <a:schemeClr val="tx1">
                    <a:lumMod val="95000"/>
                    <a:lumOff val="5000"/>
                  </a:schemeClr>
                </a:solidFill>
              </a:rPr>
              <a:t>[..]</a:t>
            </a:r>
          </a:p>
          <a:p>
            <a:r>
              <a:rPr lang="nl-NL" dirty="0" smtClean="0">
                <a:solidFill>
                  <a:srgbClr val="0070C0"/>
                </a:solidFill>
              </a:rPr>
              <a:t>Insgelijks de diakenen, in het naarstig ontvangen en mild en voorzichtig uitdelen der aalmoezen aan de armen, ook mede in het lieflijk vertroosten van deze met Uw heilig Woord </a:t>
            </a:r>
            <a:r>
              <a:rPr lang="nl-NL" dirty="0" smtClean="0">
                <a:solidFill>
                  <a:schemeClr val="tx1">
                    <a:lumMod val="95000"/>
                    <a:lumOff val="5000"/>
                  </a:schemeClr>
                </a:solidFill>
              </a:rPr>
              <a:t>[…]</a:t>
            </a:r>
          </a:p>
          <a:p>
            <a:endParaRPr lang="nl-NL" dirty="0" smtClean="0"/>
          </a:p>
        </p:txBody>
      </p:sp>
    </p:spTree>
    <p:extLst>
      <p:ext uri="{BB962C8B-B14F-4D97-AF65-F5344CB8AC3E}">
        <p14:creationId xmlns:p14="http://schemas.microsoft.com/office/powerpoint/2010/main" val="18856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a:t>
            </a:r>
            <a:r>
              <a:rPr lang="nl-NL" dirty="0" smtClean="0"/>
              <a:t>de Romeinse artikelen</a:t>
            </a:r>
            <a:br>
              <a:rPr lang="nl-NL" dirty="0" smtClean="0"/>
            </a:br>
            <a:endParaRPr lang="nl-NL" sz="2800" i="1" dirty="0"/>
          </a:p>
        </p:txBody>
      </p:sp>
      <p:sp>
        <p:nvSpPr>
          <p:cNvPr id="4" name="Tijdelijke aanduiding voor inhoud 3"/>
          <p:cNvSpPr>
            <a:spLocks noGrp="1"/>
          </p:cNvSpPr>
          <p:nvPr>
            <p:ph idx="1"/>
          </p:nvPr>
        </p:nvSpPr>
        <p:spPr/>
        <p:txBody>
          <a:bodyPr/>
          <a:lstStyle/>
          <a:p>
            <a:endParaRPr lang="nl-NL" dirty="0"/>
          </a:p>
        </p:txBody>
      </p:sp>
      <p:sp>
        <p:nvSpPr>
          <p:cNvPr id="5" name="Tekstvak 4"/>
          <p:cNvSpPr txBox="1"/>
          <p:nvPr/>
        </p:nvSpPr>
        <p:spPr>
          <a:xfrm>
            <a:off x="6873492" y="2282547"/>
            <a:ext cx="5009357" cy="350865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a:solidFill>
              <a:schemeClr val="accent5">
                <a:lumMod val="75000"/>
              </a:schemeClr>
            </a:solidFill>
          </a:ln>
        </p:spPr>
        <p:txBody>
          <a:bodyPr wrap="square" rtlCol="0">
            <a:spAutoFit/>
          </a:bodyPr>
          <a:lstStyle/>
          <a:p>
            <a:r>
              <a:rPr lang="nl-NL" sz="2400" dirty="0">
                <a:solidFill>
                  <a:schemeClr val="accent5">
                    <a:lumMod val="50000"/>
                  </a:schemeClr>
                </a:solidFill>
                <a:effectLst>
                  <a:outerShdw blurRad="50800" dist="38100" dir="2700000" algn="tl" rotWithShape="0">
                    <a:prstClr val="black">
                      <a:alpha val="40000"/>
                    </a:prstClr>
                  </a:outerShdw>
                </a:effectLst>
              </a:rPr>
              <a:t>XIX Van de dienst der </a:t>
            </a:r>
            <a:r>
              <a:rPr lang="nl-NL" sz="2400" dirty="0" smtClean="0">
                <a:solidFill>
                  <a:schemeClr val="accent5">
                    <a:lumMod val="50000"/>
                  </a:schemeClr>
                </a:solidFill>
                <a:effectLst>
                  <a:outerShdw blurRad="50800" dist="38100" dir="2700000" algn="tl" rotWithShape="0">
                    <a:prstClr val="black">
                      <a:alpha val="40000"/>
                    </a:prstClr>
                  </a:outerShdw>
                </a:effectLst>
              </a:rPr>
              <a:t>barmhartigheid</a:t>
            </a:r>
          </a:p>
          <a:p>
            <a:endParaRPr lang="nl-NL" dirty="0" smtClean="0">
              <a:solidFill>
                <a:schemeClr val="accent2">
                  <a:lumMod val="50000"/>
                </a:schemeClr>
              </a:solidFill>
            </a:endParaRPr>
          </a:p>
          <a:p>
            <a:pPr marL="342900" indent="-342900">
              <a:buFont typeface="+mj-lt"/>
              <a:buAutoNum type="arabicPeriod"/>
            </a:pPr>
            <a:r>
              <a:rPr lang="nl-NL" dirty="0"/>
              <a:t>Krachtens de gemeenschap in het Heilig Avondmaal en in navolging van haar Heer vervult de gemeente haar diaconale opdracht in de Kerk en in de </a:t>
            </a:r>
            <a:r>
              <a:rPr lang="nl-NL" dirty="0" smtClean="0"/>
              <a:t>wereld.</a:t>
            </a:r>
          </a:p>
          <a:p>
            <a:pPr marL="342900" indent="-342900">
              <a:buFont typeface="+mj-lt"/>
              <a:buAutoNum type="arabicPeriod"/>
            </a:pPr>
            <a:r>
              <a:rPr lang="nl-NL" dirty="0" smtClean="0"/>
              <a:t>De </a:t>
            </a:r>
            <a:r>
              <a:rPr lang="nl-NL" dirty="0"/>
              <a:t>leden der gemeente geven door werken der barmhartigheid gehoor aan de roeping tot onderling dienstbetoon en tot bijstand aan hen, die lichamelijk, zedelijk of maatschappelijk in nood verkeren, en dragen de arbeid der diakenen. </a:t>
            </a:r>
          </a:p>
        </p:txBody>
      </p:sp>
      <p:sp>
        <p:nvSpPr>
          <p:cNvPr id="6" name="Tekstvak 5"/>
          <p:cNvSpPr txBox="1"/>
          <p:nvPr/>
        </p:nvSpPr>
        <p:spPr>
          <a:xfrm>
            <a:off x="1484310" y="1105220"/>
            <a:ext cx="5009357" cy="5724644"/>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38100">
            <a:solidFill>
              <a:schemeClr val="accent1">
                <a:lumMod val="75000"/>
              </a:schemeClr>
            </a:solidFill>
          </a:ln>
        </p:spPr>
        <p:txBody>
          <a:bodyPr wrap="square" rtlCol="0">
            <a:spAutoFit/>
            <a:scene3d>
              <a:camera prst="orthographicFront"/>
              <a:lightRig rig="threePt" dir="t"/>
            </a:scene3d>
            <a:sp3d extrusionH="57150">
              <a:bevelT w="38100" h="38100"/>
              <a:bevelB w="38100" h="38100"/>
            </a:sp3d>
          </a:bodyPr>
          <a:lstStyle/>
          <a:p>
            <a:r>
              <a:rPr lang="nl-NL" sz="2400" dirty="0" smtClean="0">
                <a:solidFill>
                  <a:schemeClr val="accent1">
                    <a:lumMod val="50000"/>
                  </a:schemeClr>
                </a:solidFill>
                <a:effectLst>
                  <a:outerShdw blurRad="50800" dist="38100" dir="2700000" algn="tl" rotWithShape="0">
                    <a:prstClr val="black">
                      <a:alpha val="40000"/>
                    </a:prstClr>
                  </a:outerShdw>
                </a:effectLst>
              </a:rPr>
              <a:t>IV Van de ambten</a:t>
            </a:r>
          </a:p>
          <a:p>
            <a:endParaRPr lang="nl-NL" dirty="0"/>
          </a:p>
          <a:p>
            <a:r>
              <a:rPr lang="nl-NL" dirty="0"/>
              <a:t>Aan de diakenen is </a:t>
            </a:r>
            <a:r>
              <a:rPr lang="nl-NL" dirty="0" err="1"/>
              <a:t>toebetrouwd</a:t>
            </a:r>
            <a:r>
              <a:rPr lang="nl-NL" dirty="0"/>
              <a:t> </a:t>
            </a:r>
            <a:endParaRPr lang="nl-NL" dirty="0" smtClean="0"/>
          </a:p>
          <a:p>
            <a:pPr marL="342900" indent="-342900">
              <a:buAutoNum type="arabicPeriod"/>
            </a:pPr>
            <a:r>
              <a:rPr lang="nl-NL" dirty="0" smtClean="0"/>
              <a:t>de </a:t>
            </a:r>
            <a:r>
              <a:rPr lang="nl-NL" dirty="0"/>
              <a:t>dienst der barmhartigheid jegens gemeente en wereld, inzonderheid door bijstand en vertroosting aan hen, die verpleging en verzorging behoeven, die moeilijkheden hebben in het gezinsleven, die maatschappelijk zijn ontspoord of zich in stoffelijke nood bevinden; </a:t>
            </a:r>
            <a:endParaRPr lang="nl-NL" dirty="0" smtClean="0"/>
          </a:p>
          <a:p>
            <a:pPr marL="342900" indent="-342900">
              <a:buAutoNum type="arabicPeriod"/>
            </a:pPr>
            <a:r>
              <a:rPr lang="nl-NL" dirty="0" smtClean="0"/>
              <a:t>de </a:t>
            </a:r>
            <a:r>
              <a:rPr lang="nl-NL" dirty="0"/>
              <a:t>taak om, staande </a:t>
            </a:r>
            <a:r>
              <a:rPr lang="nl-NL" dirty="0" err="1"/>
              <a:t>temidden</a:t>
            </a:r>
            <a:r>
              <a:rPr lang="nl-NL" dirty="0"/>
              <a:t> van de sociale noden van het volk, hun kennis dienaangaande dienstbaar te maken aan de voorlichting van de Kerk, opdat deze ook overheid en samenleving wijze op haar roeping, de gerechtigheid te betrachten; </a:t>
            </a:r>
            <a:endParaRPr lang="nl-NL" dirty="0" smtClean="0"/>
          </a:p>
          <a:p>
            <a:pPr marL="342900" indent="-342900">
              <a:buAutoNum type="arabicPeriod"/>
            </a:pPr>
            <a:r>
              <a:rPr lang="nl-NL" dirty="0" smtClean="0"/>
              <a:t>de </a:t>
            </a:r>
            <a:r>
              <a:rPr lang="nl-NL" dirty="0"/>
              <a:t>ambtelijke tegenwoordigheid bij de kerkdienst, in het bijzonder ook voor de leiding van het inzamelen van de liefdegaven en het dienen aan de tafel des Heren; </a:t>
            </a:r>
          </a:p>
        </p:txBody>
      </p:sp>
    </p:spTree>
    <p:extLst>
      <p:ext uri="{BB962C8B-B14F-4D97-AF65-F5344CB8AC3E}">
        <p14:creationId xmlns:p14="http://schemas.microsoft.com/office/powerpoint/2010/main" val="19252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4310" y="726743"/>
            <a:ext cx="10018713" cy="1752599"/>
          </a:xfrm>
        </p:spPr>
        <p:txBody>
          <a:bodyPr/>
          <a:lstStyle/>
          <a:p>
            <a:r>
              <a:rPr lang="nl-NL" dirty="0"/>
              <a:t>Diaconale gemeente in </a:t>
            </a:r>
            <a:r>
              <a:rPr lang="nl-NL" dirty="0" smtClean="0"/>
              <a:t>de ordinantiën</a:t>
            </a:r>
            <a:br>
              <a:rPr lang="nl-NL" dirty="0" smtClean="0"/>
            </a:br>
            <a:endParaRPr lang="nl-NL" sz="2800" i="1" dirty="0"/>
          </a:p>
        </p:txBody>
      </p:sp>
      <p:sp>
        <p:nvSpPr>
          <p:cNvPr id="4" name="Tijdelijke aanduiding voor inhoud 3"/>
          <p:cNvSpPr>
            <a:spLocks noGrp="1"/>
          </p:cNvSpPr>
          <p:nvPr>
            <p:ph idx="1"/>
          </p:nvPr>
        </p:nvSpPr>
        <p:spPr/>
        <p:txBody>
          <a:bodyPr/>
          <a:lstStyle/>
          <a:p>
            <a:endParaRPr lang="nl-NL" dirty="0"/>
          </a:p>
        </p:txBody>
      </p:sp>
      <p:sp>
        <p:nvSpPr>
          <p:cNvPr id="5" name="Tekstvak 4"/>
          <p:cNvSpPr txBox="1"/>
          <p:nvPr/>
        </p:nvSpPr>
        <p:spPr>
          <a:xfrm>
            <a:off x="6887559" y="2280797"/>
            <a:ext cx="5009357" cy="341632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a:solidFill>
              <a:schemeClr val="accent5">
                <a:lumMod val="75000"/>
              </a:schemeClr>
            </a:solidFill>
          </a:ln>
        </p:spPr>
        <p:txBody>
          <a:bodyPr wrap="square" rtlCol="0">
            <a:spAutoFit/>
          </a:bodyPr>
          <a:lstStyle/>
          <a:p>
            <a:r>
              <a:rPr lang="nl-NL" b="1" dirty="0" smtClean="0">
                <a:effectLst>
                  <a:outerShdw blurRad="38100" dist="38100" dir="2700000" algn="tl">
                    <a:srgbClr val="000000">
                      <a:alpha val="43137"/>
                    </a:srgbClr>
                  </a:outerShdw>
                </a:effectLst>
              </a:rPr>
              <a:t>Artikel </a:t>
            </a:r>
            <a:r>
              <a:rPr lang="nl-NL" b="1" dirty="0">
                <a:effectLst>
                  <a:outerShdw blurRad="38100" dist="38100" dir="2700000" algn="tl">
                    <a:srgbClr val="000000">
                      <a:alpha val="43137"/>
                    </a:srgbClr>
                  </a:outerShdw>
                </a:effectLst>
              </a:rPr>
              <a:t>1 Het diaconaat</a:t>
            </a:r>
          </a:p>
          <a:p>
            <a:r>
              <a:rPr lang="nl-NL" dirty="0"/>
              <a:t>1. De gemeente, in al haar leden geroepen tot de dienst van de barmhartigheid, beantwoordt,</a:t>
            </a:r>
          </a:p>
          <a:p>
            <a:r>
              <a:rPr lang="nl-NL" dirty="0"/>
              <a:t>onder de leiding of door de arbeid van de diakenen, aan deze roeping in het diaconaat</a:t>
            </a:r>
            <a:r>
              <a:rPr lang="nl-NL" dirty="0" smtClean="0"/>
              <a:t>.</a:t>
            </a:r>
          </a:p>
          <a:p>
            <a:r>
              <a:rPr lang="nl-NL" dirty="0" smtClean="0"/>
              <a:t>[…]</a:t>
            </a:r>
            <a:endParaRPr lang="nl-NL" dirty="0"/>
          </a:p>
          <a:p>
            <a:endParaRPr lang="nl-NL" dirty="0"/>
          </a:p>
          <a:p>
            <a:r>
              <a:rPr lang="nl-NL" b="1" dirty="0" smtClean="0">
                <a:effectLst>
                  <a:outerShdw blurRad="38100" dist="38100" dir="2700000" algn="tl">
                    <a:srgbClr val="000000">
                      <a:alpha val="43137"/>
                    </a:srgbClr>
                  </a:outerShdw>
                </a:effectLst>
              </a:rPr>
              <a:t>Artikel </a:t>
            </a:r>
            <a:r>
              <a:rPr lang="nl-NL" b="1" dirty="0">
                <a:effectLst>
                  <a:outerShdw blurRad="38100" dist="38100" dir="2700000" algn="tl">
                    <a:srgbClr val="000000">
                      <a:alpha val="43137"/>
                    </a:srgbClr>
                  </a:outerShdw>
                </a:effectLst>
              </a:rPr>
              <a:t>2 De diakenen</a:t>
            </a:r>
          </a:p>
          <a:p>
            <a:r>
              <a:rPr lang="nl-NL" dirty="0"/>
              <a:t>1. De diakenen bevorderen door hun voorlichting en leiding dat de gemeenteleden gehoor</a:t>
            </a:r>
          </a:p>
          <a:p>
            <a:r>
              <a:rPr lang="nl-NL" dirty="0"/>
              <a:t>geven aan hun diaconale roeping.</a:t>
            </a:r>
          </a:p>
          <a:p>
            <a:r>
              <a:rPr lang="nl-NL" dirty="0" smtClean="0"/>
              <a:t>[…]</a:t>
            </a:r>
            <a:endParaRPr lang="nl-NL" dirty="0"/>
          </a:p>
        </p:txBody>
      </p:sp>
      <p:sp>
        <p:nvSpPr>
          <p:cNvPr id="6" name="Tekstvak 5"/>
          <p:cNvSpPr txBox="1"/>
          <p:nvPr/>
        </p:nvSpPr>
        <p:spPr>
          <a:xfrm>
            <a:off x="1681256" y="2280797"/>
            <a:ext cx="5009357" cy="3231654"/>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38100">
            <a:solidFill>
              <a:schemeClr val="accent1">
                <a:lumMod val="75000"/>
              </a:schemeClr>
            </a:solidFill>
          </a:ln>
        </p:spPr>
        <p:txBody>
          <a:bodyPr wrap="square" rtlCol="0">
            <a:spAutoFit/>
            <a:scene3d>
              <a:camera prst="orthographicFront"/>
              <a:lightRig rig="threePt" dir="t"/>
            </a:scene3d>
            <a:sp3d extrusionH="57150">
              <a:bevelT w="38100" h="38100"/>
              <a:bevelB w="38100" h="38100"/>
            </a:sp3d>
          </a:bodyPr>
          <a:lstStyle/>
          <a:p>
            <a:r>
              <a:rPr lang="nl-NL" sz="2400" dirty="0" smtClean="0">
                <a:solidFill>
                  <a:schemeClr val="accent1">
                    <a:lumMod val="50000"/>
                  </a:schemeClr>
                </a:solidFill>
                <a:effectLst>
                  <a:outerShdw blurRad="50800" dist="38100" dir="2700000" algn="tl" rotWithShape="0">
                    <a:prstClr val="black">
                      <a:alpha val="40000"/>
                    </a:prstClr>
                  </a:outerShdw>
                </a:effectLst>
              </a:rPr>
              <a:t>Inhoudsopgave</a:t>
            </a:r>
          </a:p>
          <a:p>
            <a:endParaRPr lang="nl-NL" dirty="0"/>
          </a:p>
          <a:p>
            <a:r>
              <a:rPr lang="nl-NL" dirty="0" smtClean="0"/>
              <a:t>I Het diaconaat</a:t>
            </a:r>
          </a:p>
          <a:p>
            <a:r>
              <a:rPr lang="nl-NL" dirty="0" smtClean="0"/>
              <a:t>II Het college van diakenen</a:t>
            </a:r>
          </a:p>
          <a:p>
            <a:r>
              <a:rPr lang="nl-NL" dirty="0" smtClean="0"/>
              <a:t>III De diaconie</a:t>
            </a:r>
          </a:p>
          <a:p>
            <a:r>
              <a:rPr lang="nl-NL" dirty="0" smtClean="0"/>
              <a:t>IV De bredere diaconale organen</a:t>
            </a:r>
          </a:p>
          <a:p>
            <a:r>
              <a:rPr lang="nl-NL" dirty="0" smtClean="0"/>
              <a:t>V Diaconale gelden en goederen</a:t>
            </a:r>
          </a:p>
          <a:p>
            <a:r>
              <a:rPr lang="nl-NL" dirty="0" smtClean="0"/>
              <a:t>VI Beheer en toezicht</a:t>
            </a:r>
          </a:p>
          <a:p>
            <a:r>
              <a:rPr lang="nl-NL" dirty="0" smtClean="0"/>
              <a:t>VII De organisatie van het toezicht</a:t>
            </a:r>
          </a:p>
          <a:p>
            <a:r>
              <a:rPr lang="nl-NL" dirty="0" smtClean="0"/>
              <a:t>VIII Het toezicht op de diaconale bezittingen</a:t>
            </a:r>
          </a:p>
          <a:p>
            <a:endParaRPr lang="nl-NL" dirty="0"/>
          </a:p>
        </p:txBody>
      </p:sp>
    </p:spTree>
    <p:extLst>
      <p:ext uri="{BB962C8B-B14F-4D97-AF65-F5344CB8AC3E}">
        <p14:creationId xmlns:p14="http://schemas.microsoft.com/office/powerpoint/2010/main" val="31911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484310" y="726743"/>
            <a:ext cx="10018713" cy="2002809"/>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t>Van diakenen-diaconaat </a:t>
            </a:r>
          </a:p>
          <a:p>
            <a:r>
              <a:rPr lang="nl-NL" dirty="0" smtClean="0"/>
              <a:t>richting </a:t>
            </a:r>
          </a:p>
          <a:p>
            <a:r>
              <a:rPr lang="nl-NL" dirty="0" smtClean="0"/>
              <a:t>Gemeente-diaconaat</a:t>
            </a:r>
            <a:br>
              <a:rPr lang="nl-NL" dirty="0" smtClean="0"/>
            </a:br>
            <a:endParaRPr lang="nl-NL" sz="2800" i="1" dirty="0"/>
          </a:p>
        </p:txBody>
      </p:sp>
      <p:sp>
        <p:nvSpPr>
          <p:cNvPr id="3" name="Titel 1"/>
          <p:cNvSpPr txBox="1">
            <a:spLocks/>
          </p:cNvSpPr>
          <p:nvPr/>
        </p:nvSpPr>
        <p:spPr>
          <a:xfrm>
            <a:off x="1484310" y="3237932"/>
            <a:ext cx="10018713" cy="924636"/>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solidFill>
                  <a:srgbClr val="FF0000"/>
                </a:solidFill>
              </a:rPr>
              <a:t>Verandering nodig</a:t>
            </a:r>
            <a:r>
              <a:rPr lang="nl-NL" dirty="0" smtClean="0"/>
              <a:t/>
            </a:r>
            <a:br>
              <a:rPr lang="nl-NL" dirty="0" smtClean="0"/>
            </a:br>
            <a:endParaRPr lang="nl-NL" sz="2800" i="1" dirty="0"/>
          </a:p>
        </p:txBody>
      </p:sp>
      <p:sp>
        <p:nvSpPr>
          <p:cNvPr id="4" name="Titel 1"/>
          <p:cNvSpPr txBox="1">
            <a:spLocks/>
          </p:cNvSpPr>
          <p:nvPr/>
        </p:nvSpPr>
        <p:spPr>
          <a:xfrm>
            <a:off x="1484310" y="4397992"/>
            <a:ext cx="10018713" cy="897340"/>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solidFill>
                  <a:srgbClr val="00B0F0"/>
                </a:solidFill>
              </a:rPr>
              <a:t>Inzicht door verandermodel</a:t>
            </a:r>
            <a:r>
              <a:rPr lang="nl-NL" dirty="0" smtClean="0"/>
              <a:t/>
            </a:r>
            <a:br>
              <a:rPr lang="nl-NL" dirty="0" smtClean="0"/>
            </a:br>
            <a:endParaRPr lang="nl-NL" sz="2800" i="1" dirty="0"/>
          </a:p>
        </p:txBody>
      </p:sp>
    </p:spTree>
    <p:extLst>
      <p:ext uri="{BB962C8B-B14F-4D97-AF65-F5344CB8AC3E}">
        <p14:creationId xmlns:p14="http://schemas.microsoft.com/office/powerpoint/2010/main" val="269877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Jimmy</a:t>
            </a:r>
            <a:endParaRPr lang="nl-NL"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9176" y="2438399"/>
            <a:ext cx="5248981" cy="3931670"/>
          </a:xfrm>
        </p:spPr>
      </p:pic>
    </p:spTree>
    <p:extLst>
      <p:ext uri="{BB962C8B-B14F-4D97-AF65-F5344CB8AC3E}">
        <p14:creationId xmlns:p14="http://schemas.microsoft.com/office/powerpoint/2010/main" val="1290331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755122" y="1541303"/>
            <a:ext cx="8586168" cy="4743644"/>
          </a:xfrm>
          <a:prstGeom prst="rect">
            <a:avLst/>
          </a:prstGeom>
        </p:spPr>
      </p:pic>
      <p:sp>
        <p:nvSpPr>
          <p:cNvPr id="3" name="Titel 1"/>
          <p:cNvSpPr txBox="1">
            <a:spLocks/>
          </p:cNvSpPr>
          <p:nvPr/>
        </p:nvSpPr>
        <p:spPr>
          <a:xfrm>
            <a:off x="1921039" y="303663"/>
            <a:ext cx="10018713" cy="897340"/>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solidFill>
                  <a:srgbClr val="00B0F0"/>
                </a:solidFill>
              </a:rPr>
              <a:t>Model Kurt Lewin</a:t>
            </a:r>
            <a:r>
              <a:rPr lang="nl-NL" dirty="0" smtClean="0"/>
              <a:t/>
            </a:r>
            <a:br>
              <a:rPr lang="nl-NL" dirty="0" smtClean="0"/>
            </a:br>
            <a:endParaRPr lang="nl-NL" sz="2800" i="1" dirty="0"/>
          </a:p>
        </p:txBody>
      </p:sp>
    </p:spTree>
    <p:extLst>
      <p:ext uri="{BB962C8B-B14F-4D97-AF65-F5344CB8AC3E}">
        <p14:creationId xmlns:p14="http://schemas.microsoft.com/office/powerpoint/2010/main" val="220582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907392" y="808630"/>
            <a:ext cx="10018713" cy="1948218"/>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solidFill>
                  <a:srgbClr val="00B0F0"/>
                </a:solidFill>
              </a:rPr>
              <a:t>Basis voor echte verandering</a:t>
            </a:r>
          </a:p>
          <a:p>
            <a:r>
              <a:rPr lang="nl-NL" dirty="0" smtClean="0">
                <a:solidFill>
                  <a:srgbClr val="00B0F0"/>
                </a:solidFill>
              </a:rPr>
              <a:t>is </a:t>
            </a:r>
          </a:p>
          <a:p>
            <a:r>
              <a:rPr lang="nl-NL" dirty="0" smtClean="0">
                <a:solidFill>
                  <a:srgbClr val="00B0F0"/>
                </a:solidFill>
              </a:rPr>
              <a:t>GENADE</a:t>
            </a:r>
            <a:r>
              <a:rPr lang="nl-NL" dirty="0" smtClean="0"/>
              <a:t/>
            </a:r>
            <a:br>
              <a:rPr lang="nl-NL" dirty="0" smtClean="0"/>
            </a:br>
            <a:endParaRPr lang="nl-NL" sz="2800" i="1" dirty="0"/>
          </a:p>
        </p:txBody>
      </p:sp>
      <p:sp>
        <p:nvSpPr>
          <p:cNvPr id="3" name="Titel 1"/>
          <p:cNvSpPr txBox="1">
            <a:spLocks/>
          </p:cNvSpPr>
          <p:nvPr/>
        </p:nvSpPr>
        <p:spPr>
          <a:xfrm>
            <a:off x="5046375" y="3415353"/>
            <a:ext cx="4315989" cy="2494128"/>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Arial" panose="020B0604020202020204" pitchFamily="34" charset="0"/>
              <a:buChar char="•"/>
            </a:pPr>
            <a:r>
              <a:rPr lang="nl-NL" dirty="0" smtClean="0">
                <a:solidFill>
                  <a:srgbClr val="FF0000"/>
                </a:solidFill>
              </a:rPr>
              <a:t>Anders willen</a:t>
            </a:r>
          </a:p>
          <a:p>
            <a:pPr marL="571500" indent="-571500" algn="l">
              <a:buFont typeface="Arial" panose="020B0604020202020204" pitchFamily="34" charset="0"/>
              <a:buChar char="•"/>
            </a:pPr>
            <a:r>
              <a:rPr lang="nl-NL" dirty="0" smtClean="0">
                <a:solidFill>
                  <a:srgbClr val="FF0000"/>
                </a:solidFill>
              </a:rPr>
              <a:t>Anders denken</a:t>
            </a:r>
          </a:p>
          <a:p>
            <a:pPr marL="571500" indent="-571500" algn="l">
              <a:buFont typeface="Arial" panose="020B0604020202020204" pitchFamily="34" charset="0"/>
              <a:buChar char="•"/>
            </a:pPr>
            <a:r>
              <a:rPr lang="nl-NL" dirty="0" smtClean="0">
                <a:solidFill>
                  <a:srgbClr val="FF0000"/>
                </a:solidFill>
              </a:rPr>
              <a:t>Anders doen</a:t>
            </a:r>
          </a:p>
          <a:p>
            <a:r>
              <a:rPr lang="nl-NL" dirty="0" smtClean="0"/>
              <a:t/>
            </a:r>
            <a:br>
              <a:rPr lang="nl-NL" dirty="0" smtClean="0"/>
            </a:br>
            <a:endParaRPr lang="nl-NL" sz="2800" i="1" dirty="0"/>
          </a:p>
        </p:txBody>
      </p:sp>
    </p:spTree>
    <p:extLst>
      <p:ext uri="{BB962C8B-B14F-4D97-AF65-F5344CB8AC3E}">
        <p14:creationId xmlns:p14="http://schemas.microsoft.com/office/powerpoint/2010/main" val="102570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320955" y="456147"/>
            <a:ext cx="6096000" cy="1323439"/>
          </a:xfrm>
          <a:prstGeom prst="rect">
            <a:avLst/>
          </a:prstGeom>
        </p:spPr>
        <p:txBody>
          <a:bodyPr>
            <a:spAutoFit/>
          </a:bodyPr>
          <a:lstStyle/>
          <a:p>
            <a:pPr algn="ctr"/>
            <a:r>
              <a:rPr lang="nl-NL" sz="4000" dirty="0" smtClean="0">
                <a:solidFill>
                  <a:srgbClr val="00B0F0"/>
                </a:solidFill>
              </a:rPr>
              <a:t>Diaconale gemeente</a:t>
            </a:r>
          </a:p>
          <a:p>
            <a:pPr algn="ctr"/>
            <a:r>
              <a:rPr lang="nl-NL" sz="4000" dirty="0" smtClean="0">
                <a:solidFill>
                  <a:srgbClr val="00B0F0"/>
                </a:solidFill>
              </a:rPr>
              <a:t>Do’s </a:t>
            </a:r>
            <a:r>
              <a:rPr lang="nl-NL" sz="4000" dirty="0" smtClean="0">
                <a:solidFill>
                  <a:srgbClr val="00B0F0"/>
                </a:solidFill>
              </a:rPr>
              <a:t>en </a:t>
            </a:r>
            <a:r>
              <a:rPr lang="nl-NL" sz="4000" dirty="0" err="1" smtClean="0">
                <a:solidFill>
                  <a:srgbClr val="00B0F0"/>
                </a:solidFill>
              </a:rPr>
              <a:t>don’ts</a:t>
            </a:r>
            <a:endParaRPr lang="nl-NL" sz="4000" dirty="0"/>
          </a:p>
        </p:txBody>
      </p:sp>
      <p:sp>
        <p:nvSpPr>
          <p:cNvPr id="3" name="Titel 1"/>
          <p:cNvSpPr txBox="1">
            <a:spLocks/>
          </p:cNvSpPr>
          <p:nvPr/>
        </p:nvSpPr>
        <p:spPr>
          <a:xfrm>
            <a:off x="2052966" y="2309883"/>
            <a:ext cx="4315989" cy="5083791"/>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Arial" panose="020B0604020202020204" pitchFamily="34" charset="0"/>
              <a:buChar char="•"/>
            </a:pPr>
            <a:r>
              <a:rPr lang="nl-NL" sz="3200" dirty="0" smtClean="0">
                <a:solidFill>
                  <a:srgbClr val="FF0000"/>
                </a:solidFill>
              </a:rPr>
              <a:t>Bewustwording jongeren</a:t>
            </a:r>
            <a:endParaRPr lang="nl-NL" sz="3200" dirty="0" smtClean="0">
              <a:solidFill>
                <a:srgbClr val="FF0000"/>
              </a:solidFill>
            </a:endParaRPr>
          </a:p>
          <a:p>
            <a:pPr marL="571500" indent="-571500" algn="l">
              <a:buFont typeface="Arial" panose="020B0604020202020204" pitchFamily="34" charset="0"/>
              <a:buChar char="•"/>
            </a:pPr>
            <a:r>
              <a:rPr lang="nl-NL" sz="3200" dirty="0" smtClean="0">
                <a:solidFill>
                  <a:srgbClr val="FF0000"/>
                </a:solidFill>
              </a:rPr>
              <a:t>Aandacht n de prediking</a:t>
            </a:r>
            <a:endParaRPr lang="nl-NL" sz="3200" dirty="0" smtClean="0">
              <a:solidFill>
                <a:srgbClr val="FF0000"/>
              </a:solidFill>
            </a:endParaRPr>
          </a:p>
          <a:p>
            <a:pPr marL="571500" indent="-571500" algn="l">
              <a:buFont typeface="Arial" panose="020B0604020202020204" pitchFamily="34" charset="0"/>
              <a:buChar char="•"/>
            </a:pPr>
            <a:r>
              <a:rPr lang="nl-NL" sz="3200" dirty="0" smtClean="0">
                <a:solidFill>
                  <a:srgbClr val="FF0000"/>
                </a:solidFill>
              </a:rPr>
              <a:t>Gavenbank </a:t>
            </a:r>
          </a:p>
          <a:p>
            <a:pPr marL="571500" indent="-571500" algn="l">
              <a:buFont typeface="Arial" panose="020B0604020202020204" pitchFamily="34" charset="0"/>
              <a:buChar char="•"/>
            </a:pPr>
            <a:r>
              <a:rPr lang="nl-NL" sz="3200" dirty="0" smtClean="0">
                <a:solidFill>
                  <a:srgbClr val="FF0000"/>
                </a:solidFill>
              </a:rPr>
              <a:t>Diaconaal huisbezoek</a:t>
            </a:r>
          </a:p>
          <a:p>
            <a:pPr marL="571500" indent="-571500" algn="l">
              <a:buFont typeface="Arial" panose="020B0604020202020204" pitchFamily="34" charset="0"/>
              <a:buChar char="•"/>
            </a:pPr>
            <a:r>
              <a:rPr lang="nl-NL" sz="3200" dirty="0" smtClean="0">
                <a:solidFill>
                  <a:srgbClr val="FF0000"/>
                </a:solidFill>
              </a:rPr>
              <a:t>…….</a:t>
            </a:r>
          </a:p>
          <a:p>
            <a:r>
              <a:rPr lang="nl-NL" dirty="0" smtClean="0"/>
              <a:t/>
            </a:r>
            <a:br>
              <a:rPr lang="nl-NL" dirty="0" smtClean="0"/>
            </a:br>
            <a:endParaRPr lang="nl-NL" sz="2800" i="1" dirty="0"/>
          </a:p>
        </p:txBody>
      </p:sp>
      <p:sp>
        <p:nvSpPr>
          <p:cNvPr id="4" name="Titel 1"/>
          <p:cNvSpPr txBox="1">
            <a:spLocks/>
          </p:cNvSpPr>
          <p:nvPr/>
        </p:nvSpPr>
        <p:spPr>
          <a:xfrm>
            <a:off x="7489324" y="2309883"/>
            <a:ext cx="4315989" cy="3913495"/>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Arial" panose="020B0604020202020204" pitchFamily="34" charset="0"/>
              <a:buChar char="•"/>
            </a:pPr>
            <a:r>
              <a:rPr lang="nl-NL" sz="3200" dirty="0" smtClean="0">
                <a:solidFill>
                  <a:srgbClr val="FF0000"/>
                </a:solidFill>
              </a:rPr>
              <a:t>Alles willen regelen</a:t>
            </a:r>
          </a:p>
          <a:p>
            <a:pPr marL="571500" indent="-571500" algn="l">
              <a:buFont typeface="Arial" panose="020B0604020202020204" pitchFamily="34" charset="0"/>
              <a:buChar char="•"/>
            </a:pPr>
            <a:r>
              <a:rPr lang="nl-NL" sz="3200" dirty="0" smtClean="0">
                <a:solidFill>
                  <a:srgbClr val="FF0000"/>
                </a:solidFill>
              </a:rPr>
              <a:t>Geen grenzen stellen</a:t>
            </a:r>
          </a:p>
          <a:p>
            <a:pPr marL="571500" indent="-571500" algn="l">
              <a:buFont typeface="Arial" panose="020B0604020202020204" pitchFamily="34" charset="0"/>
              <a:buChar char="•"/>
            </a:pPr>
            <a:r>
              <a:rPr lang="nl-NL" sz="3200" dirty="0" smtClean="0">
                <a:solidFill>
                  <a:srgbClr val="FF0000"/>
                </a:solidFill>
              </a:rPr>
              <a:t>Mensen niet waarderen</a:t>
            </a:r>
          </a:p>
          <a:p>
            <a:pPr marL="571500" indent="-571500" algn="l">
              <a:buFont typeface="Arial" panose="020B0604020202020204" pitchFamily="34" charset="0"/>
              <a:buChar char="•"/>
            </a:pPr>
            <a:r>
              <a:rPr lang="nl-NL" sz="3200" dirty="0" smtClean="0">
                <a:solidFill>
                  <a:srgbClr val="FF0000"/>
                </a:solidFill>
              </a:rPr>
              <a:t>Initiatieven niet serieus nemen</a:t>
            </a:r>
          </a:p>
          <a:p>
            <a:pPr marL="571500" indent="-571500" algn="l">
              <a:buFont typeface="Arial" panose="020B0604020202020204" pitchFamily="34" charset="0"/>
              <a:buChar char="•"/>
            </a:pPr>
            <a:r>
              <a:rPr lang="nl-NL" sz="3200" dirty="0" smtClean="0">
                <a:solidFill>
                  <a:srgbClr val="FF0000"/>
                </a:solidFill>
              </a:rPr>
              <a:t>.……</a:t>
            </a:r>
          </a:p>
          <a:p>
            <a:pPr marL="571500" indent="-571500" algn="l">
              <a:buFont typeface="Arial" panose="020B0604020202020204" pitchFamily="34" charset="0"/>
              <a:buChar char="•"/>
            </a:pPr>
            <a:endParaRPr lang="nl-NL" sz="3200" dirty="0" smtClean="0">
              <a:solidFill>
                <a:srgbClr val="FF0000"/>
              </a:solidFill>
            </a:endParaRPr>
          </a:p>
          <a:p>
            <a:r>
              <a:rPr lang="nl-NL" dirty="0" smtClean="0"/>
              <a:t/>
            </a:r>
            <a:br>
              <a:rPr lang="nl-NL" dirty="0" smtClean="0"/>
            </a:br>
            <a:endParaRPr lang="nl-NL" sz="2800" i="1" dirty="0"/>
          </a:p>
        </p:txBody>
      </p:sp>
      <p:cxnSp>
        <p:nvCxnSpPr>
          <p:cNvPr id="6" name="Rechte verbindingslijn met pijl 5"/>
          <p:cNvCxnSpPr/>
          <p:nvPr/>
        </p:nvCxnSpPr>
        <p:spPr>
          <a:xfrm flipH="1">
            <a:off x="4353636" y="1656476"/>
            <a:ext cx="941696" cy="653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a:endCxn id="4" idx="0"/>
          </p:cNvCxnSpPr>
          <p:nvPr/>
        </p:nvCxnSpPr>
        <p:spPr>
          <a:xfrm>
            <a:off x="7489324" y="1656476"/>
            <a:ext cx="2157995" cy="653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65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84644" y="479206"/>
            <a:ext cx="7461208" cy="5921594"/>
          </a:xfrm>
          <a:prstGeom prst="rect">
            <a:avLst/>
          </a:prstGeom>
        </p:spPr>
      </p:pic>
    </p:spTree>
    <p:extLst>
      <p:ext uri="{BB962C8B-B14F-4D97-AF65-F5344CB8AC3E}">
        <p14:creationId xmlns:p14="http://schemas.microsoft.com/office/powerpoint/2010/main" val="393217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6" name="Tijdelijke aanduiding voor inhoud 5"/>
          <p:cNvSpPr>
            <a:spLocks noGrp="1"/>
          </p:cNvSpPr>
          <p:nvPr>
            <p:ph sz="half" idx="1"/>
          </p:nvPr>
        </p:nvSpPr>
        <p:spPr/>
        <p:txBody>
          <a:bodyPr>
            <a:noAutofit/>
          </a:bodyPr>
          <a:lstStyle/>
          <a:p>
            <a:pPr marL="342900" indent="-342900">
              <a:buFont typeface="+mj-lt"/>
              <a:buAutoNum type="arabicPeriod"/>
            </a:pPr>
            <a:r>
              <a:rPr lang="nl-NL" sz="2400" dirty="0" smtClean="0"/>
              <a:t>Intro</a:t>
            </a:r>
            <a:r>
              <a:rPr lang="nl-NL" sz="2400" dirty="0"/>
              <a:t>: voorbeeld</a:t>
            </a:r>
          </a:p>
          <a:p>
            <a:pPr marL="342900" indent="-342900">
              <a:buFont typeface="+mj-lt"/>
              <a:buAutoNum type="arabicPeriod"/>
            </a:pPr>
            <a:r>
              <a:rPr lang="nl-NL" sz="2400" dirty="0" smtClean="0"/>
              <a:t>Diaconale </a:t>
            </a:r>
            <a:r>
              <a:rPr lang="nl-NL" sz="2400" dirty="0"/>
              <a:t>gemeente in het OT</a:t>
            </a:r>
          </a:p>
          <a:p>
            <a:pPr marL="342900" indent="-342900">
              <a:buFont typeface="+mj-lt"/>
              <a:buAutoNum type="arabicPeriod"/>
            </a:pPr>
            <a:r>
              <a:rPr lang="nl-NL" sz="2400" dirty="0" smtClean="0"/>
              <a:t>Diaconale </a:t>
            </a:r>
            <a:r>
              <a:rPr lang="nl-NL" sz="2400" dirty="0"/>
              <a:t>gemeente in het NT</a:t>
            </a:r>
          </a:p>
          <a:p>
            <a:pPr marL="342900" indent="-342900">
              <a:buFont typeface="+mj-lt"/>
              <a:buAutoNum type="arabicPeriod"/>
            </a:pPr>
            <a:r>
              <a:rPr lang="nl-NL" sz="2400" dirty="0" smtClean="0"/>
              <a:t>Diaconale </a:t>
            </a:r>
            <a:r>
              <a:rPr lang="nl-NL" sz="2400" dirty="0"/>
              <a:t>gemeente in de </a:t>
            </a:r>
            <a:r>
              <a:rPr lang="nl-NL" sz="2400" dirty="0" smtClean="0"/>
              <a:t>belijdenisgeschriften</a:t>
            </a:r>
          </a:p>
          <a:p>
            <a:pPr marL="342900" indent="-342900">
              <a:buFont typeface="+mj-lt"/>
              <a:buAutoNum type="arabicPeriod"/>
            </a:pPr>
            <a:r>
              <a:rPr lang="nl-NL" sz="2400" dirty="0" smtClean="0"/>
              <a:t>Diaconale gemeente in de kerkorde</a:t>
            </a:r>
            <a:endParaRPr lang="nl-NL" sz="2400" dirty="0"/>
          </a:p>
        </p:txBody>
      </p:sp>
      <p:sp>
        <p:nvSpPr>
          <p:cNvPr id="7" name="Tijdelijke aanduiding voor inhoud 6"/>
          <p:cNvSpPr>
            <a:spLocks noGrp="1"/>
          </p:cNvSpPr>
          <p:nvPr>
            <p:ph sz="half" idx="2"/>
          </p:nvPr>
        </p:nvSpPr>
        <p:spPr/>
        <p:txBody>
          <a:bodyPr>
            <a:noAutofit/>
          </a:bodyPr>
          <a:lstStyle/>
          <a:p>
            <a:pPr marL="342900" indent="-342900">
              <a:buFont typeface="+mj-lt"/>
              <a:buAutoNum type="arabicPeriod" startAt="6"/>
            </a:pPr>
            <a:r>
              <a:rPr lang="nl-NL" sz="2400" dirty="0" smtClean="0"/>
              <a:t>Wederkerigheid </a:t>
            </a:r>
          </a:p>
          <a:p>
            <a:pPr marL="342900" indent="-342900">
              <a:buFont typeface="+mj-lt"/>
              <a:buAutoNum type="arabicPeriod" startAt="6"/>
            </a:pPr>
            <a:r>
              <a:rPr lang="nl-NL" sz="2400" dirty="0" smtClean="0"/>
              <a:t>Wat </a:t>
            </a:r>
            <a:r>
              <a:rPr lang="nl-NL" sz="2400" dirty="0"/>
              <a:t>is de status binnen de HHK?</a:t>
            </a:r>
          </a:p>
          <a:p>
            <a:pPr marL="342900" indent="-342900">
              <a:buFont typeface="+mj-lt"/>
              <a:buAutoNum type="arabicPeriod" startAt="6"/>
            </a:pPr>
            <a:r>
              <a:rPr lang="nl-NL" sz="2400" dirty="0" smtClean="0"/>
              <a:t>Modellen </a:t>
            </a:r>
            <a:r>
              <a:rPr lang="nl-NL" sz="2400" dirty="0"/>
              <a:t>voor gedragsverandering</a:t>
            </a:r>
          </a:p>
          <a:p>
            <a:pPr marL="342900" indent="-342900">
              <a:buFont typeface="+mj-lt"/>
              <a:buAutoNum type="arabicPeriod" startAt="6"/>
            </a:pPr>
            <a:r>
              <a:rPr lang="nl-NL" sz="2400" dirty="0" smtClean="0"/>
              <a:t>Gedragsverandering</a:t>
            </a:r>
            <a:r>
              <a:rPr lang="nl-NL" sz="2400" dirty="0"/>
              <a:t>: bekering</a:t>
            </a:r>
          </a:p>
          <a:p>
            <a:pPr marL="342900" indent="-342900">
              <a:buFont typeface="+mj-lt"/>
              <a:buAutoNum type="arabicPeriod" startAt="6"/>
            </a:pPr>
            <a:r>
              <a:rPr lang="nl-NL" sz="2400" dirty="0" smtClean="0"/>
              <a:t>Wat </a:t>
            </a:r>
            <a:r>
              <a:rPr lang="nl-NL" sz="2400" dirty="0"/>
              <a:t>kun je doen / best </a:t>
            </a:r>
            <a:r>
              <a:rPr lang="nl-NL" sz="2400" dirty="0" err="1" smtClean="0"/>
              <a:t>practices</a:t>
            </a:r>
            <a:endParaRPr lang="nl-NL" sz="2400" dirty="0"/>
          </a:p>
        </p:txBody>
      </p:sp>
    </p:spTree>
    <p:extLst>
      <p:ext uri="{BB962C8B-B14F-4D97-AF65-F5344CB8AC3E}">
        <p14:creationId xmlns:p14="http://schemas.microsoft.com/office/powerpoint/2010/main" val="3044422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Diaconale gemeente in het OT</a:t>
            </a:r>
            <a:endParaRPr lang="nl-NL" dirty="0"/>
          </a:p>
        </p:txBody>
      </p:sp>
      <p:sp>
        <p:nvSpPr>
          <p:cNvPr id="4" name="Rechthoek 3"/>
          <p:cNvSpPr/>
          <p:nvPr/>
        </p:nvSpPr>
        <p:spPr>
          <a:xfrm>
            <a:off x="2081409" y="3106856"/>
            <a:ext cx="3304110" cy="923330"/>
          </a:xfrm>
          <a:prstGeom prst="rect">
            <a:avLst/>
          </a:prstGeom>
          <a:noFill/>
        </p:spPr>
        <p:txBody>
          <a:bodyPr wrap="none" lIns="91440" tIns="45720" rIns="91440" bIns="45720">
            <a:spAutoFit/>
          </a:bodyPr>
          <a:lstStyle/>
          <a:p>
            <a:pPr algn="ctr"/>
            <a:r>
              <a:rPr lang="nl-NL" sz="5400" b="1" dirty="0" smtClean="0">
                <a:ln w="9525">
                  <a:solidFill>
                    <a:schemeClr val="bg1"/>
                  </a:solidFill>
                  <a:prstDash val="solid"/>
                </a:ln>
                <a:effectLst>
                  <a:outerShdw blurRad="12700" dist="38100" dir="2700000" algn="tl" rotWithShape="0">
                    <a:schemeClr val="bg1">
                      <a:lumMod val="50000"/>
                    </a:schemeClr>
                  </a:outerShdw>
                </a:effectLst>
              </a:rPr>
              <a:t>Gemeente</a:t>
            </a:r>
            <a:endParaRPr lang="nl-NL"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chthoek 4"/>
          <p:cNvSpPr/>
          <p:nvPr/>
        </p:nvSpPr>
        <p:spPr>
          <a:xfrm>
            <a:off x="6085699" y="3106856"/>
            <a:ext cx="550151" cy="923330"/>
          </a:xfrm>
          <a:prstGeom prst="rect">
            <a:avLst/>
          </a:prstGeom>
          <a:noFill/>
        </p:spPr>
        <p:txBody>
          <a:bodyPr wrap="none" lIns="91440" tIns="45720" rIns="91440" bIns="45720">
            <a:spAutoFit/>
          </a:bodyPr>
          <a:lstStyle/>
          <a:p>
            <a:pPr algn="ctr"/>
            <a:r>
              <a:rPr lang="nl-NL"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hthoek 5"/>
          <p:cNvSpPr/>
          <p:nvPr/>
        </p:nvSpPr>
        <p:spPr>
          <a:xfrm>
            <a:off x="7336031" y="3106856"/>
            <a:ext cx="330411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smtClean="0">
                <a:ln/>
                <a:solidFill>
                  <a:schemeClr val="accent4">
                    <a:lumMod val="75000"/>
                  </a:schemeClr>
                </a:solidFill>
              </a:rPr>
              <a:t>Gemeente</a:t>
            </a:r>
            <a:endParaRPr lang="nl-NL" sz="5400" b="1" dirty="0">
              <a:ln/>
              <a:solidFill>
                <a:schemeClr val="accent4">
                  <a:lumMod val="75000"/>
                </a:schemeClr>
              </a:solidFill>
            </a:endParaRPr>
          </a:p>
        </p:txBody>
      </p:sp>
    </p:spTree>
    <p:extLst>
      <p:ext uri="{BB962C8B-B14F-4D97-AF65-F5344CB8AC3E}">
        <p14:creationId xmlns:p14="http://schemas.microsoft.com/office/powerpoint/2010/main" val="397917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Diaconale gemeente in het OT</a:t>
            </a:r>
            <a:endParaRPr lang="nl-NL" dirty="0"/>
          </a:p>
        </p:txBody>
      </p:sp>
      <p:sp>
        <p:nvSpPr>
          <p:cNvPr id="4" name="Rechthoek 3"/>
          <p:cNvSpPr/>
          <p:nvPr/>
        </p:nvSpPr>
        <p:spPr>
          <a:xfrm>
            <a:off x="966165" y="2157988"/>
            <a:ext cx="10536859" cy="1754326"/>
          </a:xfrm>
          <a:prstGeom prst="rect">
            <a:avLst/>
          </a:prstGeom>
          <a:noFill/>
        </p:spPr>
        <p:txBody>
          <a:bodyPr wrap="none" lIns="91440" tIns="45720" rIns="91440" bIns="45720">
            <a:spAutoFit/>
          </a:bodyPr>
          <a:lstStyle/>
          <a:p>
            <a:pPr algn="ctr"/>
            <a:r>
              <a:rPr lang="nl-NL" sz="5400" b="1" dirty="0" err="1" smtClean="0">
                <a:ln w="9525">
                  <a:solidFill>
                    <a:schemeClr val="bg1"/>
                  </a:solidFill>
                  <a:prstDash val="solid"/>
                </a:ln>
                <a:effectLst>
                  <a:outerShdw blurRad="12700" dist="38100" dir="2700000" algn="tl" rotWithShape="0">
                    <a:schemeClr val="bg1">
                      <a:lumMod val="50000"/>
                    </a:schemeClr>
                  </a:outerShdw>
                </a:effectLst>
              </a:rPr>
              <a:t>Chèsèd</a:t>
            </a:r>
            <a:r>
              <a:rPr lang="nl-NL" sz="5400" b="1" dirty="0" smtClean="0">
                <a:ln w="9525">
                  <a:solidFill>
                    <a:schemeClr val="bg1"/>
                  </a:solidFill>
                  <a:prstDash val="solid"/>
                </a:ln>
                <a:effectLst>
                  <a:outerShdw blurRad="12700" dist="38100" dir="2700000" algn="tl" rotWithShape="0">
                    <a:schemeClr val="bg1">
                      <a:lumMod val="50000"/>
                    </a:schemeClr>
                  </a:outerShdw>
                </a:effectLst>
              </a:rPr>
              <a:t> = Verbondenheid, trouw,</a:t>
            </a:r>
          </a:p>
          <a:p>
            <a:pPr algn="ctr"/>
            <a:r>
              <a:rPr lang="nl-NL" sz="5400" b="1" dirty="0" smtClean="0">
                <a:ln w="9525">
                  <a:solidFill>
                    <a:schemeClr val="bg1"/>
                  </a:solidFill>
                  <a:prstDash val="solid"/>
                </a:ln>
                <a:effectLst>
                  <a:outerShdw blurRad="12700" dist="38100" dir="2700000" algn="tl" rotWithShape="0">
                    <a:schemeClr val="bg1">
                      <a:lumMod val="50000"/>
                    </a:schemeClr>
                  </a:outerShdw>
                </a:effectLst>
              </a:rPr>
              <a:t> goedertierenheid, barmhartigheid</a:t>
            </a:r>
            <a:endParaRPr lang="nl-NL"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6" name="Rechthoek 5"/>
          <p:cNvSpPr/>
          <p:nvPr/>
        </p:nvSpPr>
        <p:spPr>
          <a:xfrm>
            <a:off x="1834378" y="3769464"/>
            <a:ext cx="9318577" cy="258532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err="1" smtClean="0">
                <a:ln/>
                <a:solidFill>
                  <a:schemeClr val="accent4">
                    <a:lumMod val="75000"/>
                  </a:schemeClr>
                </a:solidFill>
              </a:rPr>
              <a:t>Mishpat</a:t>
            </a:r>
            <a:r>
              <a:rPr lang="nl-NL" sz="5400" b="1" dirty="0" smtClean="0">
                <a:ln/>
                <a:solidFill>
                  <a:schemeClr val="accent4">
                    <a:lumMod val="75000"/>
                  </a:schemeClr>
                </a:solidFill>
              </a:rPr>
              <a:t> / </a:t>
            </a:r>
            <a:r>
              <a:rPr lang="nl-NL" sz="5400" b="1" dirty="0" err="1" smtClean="0">
                <a:ln/>
                <a:solidFill>
                  <a:schemeClr val="accent4">
                    <a:lumMod val="75000"/>
                  </a:schemeClr>
                </a:solidFill>
              </a:rPr>
              <a:t>tsedeq</a:t>
            </a:r>
            <a:r>
              <a:rPr lang="nl-NL" sz="5400" b="1" dirty="0" smtClean="0">
                <a:ln/>
                <a:solidFill>
                  <a:schemeClr val="accent4">
                    <a:lumMod val="75000"/>
                  </a:schemeClr>
                </a:solidFill>
              </a:rPr>
              <a:t> / </a:t>
            </a:r>
            <a:r>
              <a:rPr lang="nl-NL" sz="5400" b="1" dirty="0" err="1" smtClean="0">
                <a:ln/>
                <a:solidFill>
                  <a:schemeClr val="accent4">
                    <a:lumMod val="75000"/>
                  </a:schemeClr>
                </a:solidFill>
              </a:rPr>
              <a:t>tsedeqah</a:t>
            </a:r>
            <a:r>
              <a:rPr lang="nl-NL" sz="5400" b="1" dirty="0" smtClean="0">
                <a:ln/>
                <a:solidFill>
                  <a:schemeClr val="accent4">
                    <a:lumMod val="75000"/>
                  </a:schemeClr>
                </a:solidFill>
              </a:rPr>
              <a:t> = </a:t>
            </a:r>
          </a:p>
          <a:p>
            <a:pPr algn="ctr"/>
            <a:r>
              <a:rPr lang="nl-NL" sz="5400" b="1" dirty="0" err="1" smtClean="0">
                <a:ln/>
                <a:solidFill>
                  <a:schemeClr val="accent4">
                    <a:lumMod val="75000"/>
                  </a:schemeClr>
                </a:solidFill>
              </a:rPr>
              <a:t>gerechtigheid,zoals</a:t>
            </a:r>
            <a:r>
              <a:rPr lang="nl-NL" sz="5400" b="1" dirty="0" smtClean="0">
                <a:ln/>
                <a:solidFill>
                  <a:schemeClr val="accent4">
                    <a:lumMod val="75000"/>
                  </a:schemeClr>
                </a:solidFill>
              </a:rPr>
              <a:t> het moet, </a:t>
            </a:r>
          </a:p>
          <a:p>
            <a:pPr algn="ctr"/>
            <a:r>
              <a:rPr lang="nl-NL" sz="5400" b="1" dirty="0" smtClean="0">
                <a:ln/>
                <a:solidFill>
                  <a:schemeClr val="accent4">
                    <a:lumMod val="75000"/>
                  </a:schemeClr>
                </a:solidFill>
              </a:rPr>
              <a:t>op de juiste plaats</a:t>
            </a:r>
            <a:endParaRPr lang="nl-NL" sz="5400" b="1" dirty="0">
              <a:ln/>
              <a:solidFill>
                <a:schemeClr val="accent4">
                  <a:lumMod val="75000"/>
                </a:schemeClr>
              </a:solidFill>
            </a:endParaRPr>
          </a:p>
        </p:txBody>
      </p:sp>
    </p:spTree>
    <p:extLst>
      <p:ext uri="{BB962C8B-B14F-4D97-AF65-F5344CB8AC3E}">
        <p14:creationId xmlns:p14="http://schemas.microsoft.com/office/powerpoint/2010/main" val="3693704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het OT</a:t>
            </a:r>
          </a:p>
        </p:txBody>
      </p:sp>
      <p:sp>
        <p:nvSpPr>
          <p:cNvPr id="3" name="Tijdelijke aanduiding voor inhoud 2"/>
          <p:cNvSpPr>
            <a:spLocks noGrp="1"/>
          </p:cNvSpPr>
          <p:nvPr>
            <p:ph idx="1"/>
          </p:nvPr>
        </p:nvSpPr>
        <p:spPr/>
        <p:txBody>
          <a:bodyPr/>
          <a:lstStyle/>
          <a:p>
            <a:r>
              <a:rPr lang="nl-NL" dirty="0" smtClean="0"/>
              <a:t>Hoe God het geboden had</a:t>
            </a:r>
          </a:p>
          <a:p>
            <a:r>
              <a:rPr lang="nl-NL" dirty="0" smtClean="0"/>
              <a:t>Hoe de profeten Gods oordeel aanzeggen</a:t>
            </a:r>
          </a:p>
          <a:p>
            <a:r>
              <a:rPr lang="nl-NL" dirty="0" smtClean="0"/>
              <a:t>Hoe het er in de praktijk aan toeging</a:t>
            </a:r>
            <a:endParaRPr lang="nl-NL" dirty="0"/>
          </a:p>
        </p:txBody>
      </p:sp>
    </p:spTree>
    <p:extLst>
      <p:ext uri="{BB962C8B-B14F-4D97-AF65-F5344CB8AC3E}">
        <p14:creationId xmlns:p14="http://schemas.microsoft.com/office/powerpoint/2010/main" val="1141902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Diaconale gemeente in het </a:t>
            </a:r>
            <a:r>
              <a:rPr lang="nl-NL" dirty="0" smtClean="0"/>
              <a:t>OT</a:t>
            </a:r>
            <a:br>
              <a:rPr lang="nl-NL" dirty="0" smtClean="0"/>
            </a:br>
            <a:r>
              <a:rPr lang="nl-NL" sz="2800" i="1" dirty="0" smtClean="0"/>
              <a:t>Hoe God het geboden had</a:t>
            </a:r>
            <a:endParaRPr lang="nl-NL" sz="2800" i="1" dirty="0"/>
          </a:p>
        </p:txBody>
      </p:sp>
      <p:sp>
        <p:nvSpPr>
          <p:cNvPr id="3" name="Tijdelijke aanduiding voor inhoud 2"/>
          <p:cNvSpPr>
            <a:spLocks noGrp="1"/>
          </p:cNvSpPr>
          <p:nvPr>
            <p:ph idx="1"/>
          </p:nvPr>
        </p:nvSpPr>
        <p:spPr>
          <a:xfrm>
            <a:off x="1484310" y="2666999"/>
            <a:ext cx="6843713" cy="3124201"/>
          </a:xfrm>
        </p:spPr>
        <p:txBody>
          <a:bodyPr>
            <a:normAutofit fontScale="92500" lnSpcReduction="20000"/>
          </a:bodyPr>
          <a:lstStyle/>
          <a:p>
            <a:r>
              <a:rPr lang="nl-NL" dirty="0" smtClean="0"/>
              <a:t>Deuteronomium 24:19-22</a:t>
            </a:r>
          </a:p>
          <a:p>
            <a:pPr marL="0" indent="0">
              <a:buNone/>
            </a:pPr>
            <a:r>
              <a:rPr lang="nl-NL" dirty="0"/>
              <a:t>19 Wanneer gij uw oogst op uw akker afgeoogst, en een garf op den akker vergeten zult hebben, zo zult gij niet wederkeren, om die op te nemen; voor den vreemdeling, voor den wees en voor de weduwe zal zij zijn; opdat u de HEERE, uw God, zegene, in al het werk uwer handen.</a:t>
            </a:r>
          </a:p>
          <a:p>
            <a:pPr marL="0" indent="0">
              <a:buNone/>
            </a:pPr>
            <a:r>
              <a:rPr lang="nl-NL" dirty="0" smtClean="0"/>
              <a:t>[…]</a:t>
            </a:r>
            <a:endParaRPr lang="nl-NL" dirty="0"/>
          </a:p>
          <a:p>
            <a:pPr marL="0" indent="0">
              <a:buNone/>
            </a:pPr>
            <a:r>
              <a:rPr lang="nl-NL" dirty="0"/>
              <a:t>22 En gij zult gedenken, dat gij een knecht in Egypteland geweest zijt; daarom </a:t>
            </a:r>
            <a:r>
              <a:rPr lang="nl-NL" dirty="0" err="1"/>
              <a:t>gebiede</a:t>
            </a:r>
            <a:r>
              <a:rPr lang="nl-NL" dirty="0"/>
              <a:t> ik u deze zaak te doen.</a:t>
            </a:r>
          </a:p>
          <a:p>
            <a:pPr marL="0" indent="0">
              <a:buNone/>
            </a:pP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023" y="2438399"/>
            <a:ext cx="3175000" cy="2387600"/>
          </a:xfrm>
          <a:prstGeom prst="rect">
            <a:avLst/>
          </a:prstGeom>
        </p:spPr>
      </p:pic>
    </p:spTree>
    <p:extLst>
      <p:ext uri="{BB962C8B-B14F-4D97-AF65-F5344CB8AC3E}">
        <p14:creationId xmlns:p14="http://schemas.microsoft.com/office/powerpoint/2010/main" val="306577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Diaconale gemeente in het OT</a:t>
            </a:r>
            <a:br>
              <a:rPr lang="nl-NL" dirty="0" smtClean="0"/>
            </a:br>
            <a:r>
              <a:rPr lang="nl-NL" sz="2800" i="1" dirty="0"/>
              <a:t>Hoe de profeten Gods oordeel aanzeggen</a:t>
            </a:r>
            <a:br>
              <a:rPr lang="nl-NL" sz="2800" i="1" dirty="0"/>
            </a:br>
            <a:endParaRPr lang="nl-NL" sz="2800" i="1" dirty="0"/>
          </a:p>
        </p:txBody>
      </p:sp>
      <p:sp>
        <p:nvSpPr>
          <p:cNvPr id="3" name="Tijdelijke aanduiding voor inhoud 2"/>
          <p:cNvSpPr>
            <a:spLocks noGrp="1"/>
          </p:cNvSpPr>
          <p:nvPr>
            <p:ph idx="1"/>
          </p:nvPr>
        </p:nvSpPr>
        <p:spPr>
          <a:xfrm>
            <a:off x="1484310" y="2666999"/>
            <a:ext cx="7002867" cy="3124201"/>
          </a:xfrm>
        </p:spPr>
        <p:txBody>
          <a:bodyPr>
            <a:normAutofit/>
          </a:bodyPr>
          <a:lstStyle/>
          <a:p>
            <a:r>
              <a:rPr lang="nl-NL" sz="2200" dirty="0" smtClean="0"/>
              <a:t>Amos 5:11</a:t>
            </a:r>
          </a:p>
          <a:p>
            <a:pPr marL="0" indent="0">
              <a:buNone/>
            </a:pPr>
            <a:r>
              <a:rPr lang="nl-NL" sz="2200" dirty="0"/>
              <a:t>11 Daarom, omdat gij den arme vertreedt en een last koren van hem neemt, zo hebt gij wel huizen gebouwd van gehouwen steen, maar gij zult daarin niet wonen; gij hebt gewenste wijngaarden geplant, maar gij zult </a:t>
            </a:r>
            <a:r>
              <a:rPr lang="nl-NL" sz="2200" dirty="0" err="1"/>
              <a:t>derzelver</a:t>
            </a:r>
            <a:r>
              <a:rPr lang="nl-NL" sz="2200" dirty="0"/>
              <a:t> wijn niet drinken.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406" y="2234170"/>
            <a:ext cx="3135558" cy="3989857"/>
          </a:xfrm>
          <a:prstGeom prst="rect">
            <a:avLst/>
          </a:prstGeom>
        </p:spPr>
      </p:pic>
    </p:spTree>
    <p:extLst>
      <p:ext uri="{BB962C8B-B14F-4D97-AF65-F5344CB8AC3E}">
        <p14:creationId xmlns:p14="http://schemas.microsoft.com/office/powerpoint/2010/main" val="315247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Diaconale gemeente in het OT</a:t>
            </a:r>
            <a:br>
              <a:rPr lang="nl-NL" dirty="0" smtClean="0"/>
            </a:br>
            <a:r>
              <a:rPr lang="nl-NL" sz="2800" i="1" dirty="0"/>
              <a:t>Hoe het er in de praktijk aan toeging</a:t>
            </a:r>
            <a:br>
              <a:rPr lang="nl-NL" sz="2800" i="1" dirty="0"/>
            </a:br>
            <a:endParaRPr lang="nl-NL" sz="2800" i="1" dirty="0"/>
          </a:p>
        </p:txBody>
      </p:sp>
      <p:sp>
        <p:nvSpPr>
          <p:cNvPr id="3" name="Tijdelijke aanduiding voor inhoud 2"/>
          <p:cNvSpPr>
            <a:spLocks noGrp="1"/>
          </p:cNvSpPr>
          <p:nvPr>
            <p:ph idx="1"/>
          </p:nvPr>
        </p:nvSpPr>
        <p:spPr>
          <a:xfrm>
            <a:off x="1484311" y="2666999"/>
            <a:ext cx="5985435" cy="3124201"/>
          </a:xfrm>
        </p:spPr>
        <p:txBody>
          <a:bodyPr>
            <a:normAutofit/>
          </a:bodyPr>
          <a:lstStyle/>
          <a:p>
            <a:r>
              <a:rPr lang="nl-NL" sz="2200" dirty="0" smtClean="0"/>
              <a:t>Ruth 2:15, 16</a:t>
            </a:r>
          </a:p>
          <a:p>
            <a:pPr marL="0" indent="0">
              <a:buNone/>
            </a:pPr>
            <a:r>
              <a:rPr lang="nl-NL" sz="2200" dirty="0"/>
              <a:t>15 Als zij nu opstond, om op te lezen, zo gebood Boaz zijn jongens, zeggende: Laat haar ook tussen de garven oplezen, en beschaamt haar niet.</a:t>
            </a:r>
          </a:p>
          <a:p>
            <a:pPr marL="0" indent="0">
              <a:buNone/>
            </a:pPr>
            <a:r>
              <a:rPr lang="nl-NL" sz="2200" dirty="0"/>
              <a:t>16 Ja, laat ook allengskens van de handvollen voor haar wat vallen, en laat het liggen, dat zij het </a:t>
            </a:r>
            <a:r>
              <a:rPr lang="nl-NL" sz="2200" dirty="0" err="1"/>
              <a:t>opleze</a:t>
            </a:r>
            <a:r>
              <a:rPr lang="nl-NL" sz="2200" dirty="0"/>
              <a:t>, en bestraft haar niet.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746" y="2859824"/>
            <a:ext cx="4722254" cy="3998175"/>
          </a:xfrm>
          <a:prstGeom prst="rect">
            <a:avLst/>
          </a:prstGeom>
        </p:spPr>
      </p:pic>
    </p:spTree>
    <p:extLst>
      <p:ext uri="{BB962C8B-B14F-4D97-AF65-F5344CB8AC3E}">
        <p14:creationId xmlns:p14="http://schemas.microsoft.com/office/powerpoint/2010/main" val="1091469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11641</TotalTime>
  <Words>1275</Words>
  <Application>Microsoft Office PowerPoint</Application>
  <PresentationFormat>Breedbeeld</PresentationFormat>
  <Paragraphs>152</Paragraphs>
  <Slides>23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Corbel</vt:lpstr>
      <vt:lpstr>Parallax</vt:lpstr>
      <vt:lpstr>Dienen  in een diaconale gemeente</vt:lpstr>
      <vt:lpstr>Jimmy</vt:lpstr>
      <vt:lpstr>Inhoud</vt:lpstr>
      <vt:lpstr>Diaconale gemeente in het OT</vt:lpstr>
      <vt:lpstr>Diaconale gemeente in het OT</vt:lpstr>
      <vt:lpstr>Diaconale gemeente in het OT</vt:lpstr>
      <vt:lpstr>Diaconale gemeente in het OT Hoe God het geboden had</vt:lpstr>
      <vt:lpstr>Diaconale gemeente in het OT Hoe de profeten Gods oordeel aanzeggen </vt:lpstr>
      <vt:lpstr>Diaconale gemeente in het OT Hoe het er in de praktijk aan toeging </vt:lpstr>
      <vt:lpstr>Diaconale gemeente in het NT</vt:lpstr>
      <vt:lpstr>Diaconale gemeente in het NT Het onderwijs van Christus</vt:lpstr>
      <vt:lpstr>Diaconale gemeente in het NT De eerste christengemeente</vt:lpstr>
      <vt:lpstr>Diaconale gemeente in het NT De instelling van het diakenambt</vt:lpstr>
      <vt:lpstr>Diaconale gemeente in het NT De praktijk van de armenzorg</vt:lpstr>
      <vt:lpstr>Diaconale gemeente in de belijdenisgeschriften </vt:lpstr>
      <vt:lpstr>Diaconale gemeente in het bevestigingsformulier </vt:lpstr>
      <vt:lpstr>Diaconale gemeente in de Romeinse artikelen </vt:lpstr>
      <vt:lpstr>Diaconale gemeente in de ordinantiën </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Dienen  in een diaconale gemeente</dc:title>
  <dc:creator>Hubrecht</dc:creator>
  <cp:lastModifiedBy>M.V. van der Vliet</cp:lastModifiedBy>
  <cp:revision>37</cp:revision>
  <dcterms:created xsi:type="dcterms:W3CDTF">2016-07-14T08:03:07Z</dcterms:created>
  <dcterms:modified xsi:type="dcterms:W3CDTF">2016-09-01T11:22:56Z</dcterms:modified>
</cp:coreProperties>
</file>